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56" r:id="rId5"/>
    <p:sldId id="257" r:id="rId6"/>
    <p:sldId id="270" r:id="rId7"/>
    <p:sldId id="271" r:id="rId8"/>
    <p:sldId id="269" r:id="rId9"/>
    <p:sldId id="341" r:id="rId10"/>
    <p:sldId id="342" r:id="rId11"/>
    <p:sldId id="260" r:id="rId12"/>
    <p:sldId id="340" r:id="rId13"/>
    <p:sldId id="259" r:id="rId14"/>
    <p:sldId id="266" r:id="rId15"/>
    <p:sldId id="343" r:id="rId16"/>
    <p:sldId id="344" r:id="rId17"/>
    <p:sldId id="311" r:id="rId18"/>
    <p:sldId id="312" r:id="rId19"/>
    <p:sldId id="345" r:id="rId20"/>
    <p:sldId id="297" r:id="rId21"/>
    <p:sldId id="298" r:id="rId22"/>
    <p:sldId id="346" r:id="rId23"/>
    <p:sldId id="300" r:id="rId24"/>
    <p:sldId id="302" r:id="rId25"/>
    <p:sldId id="303" r:id="rId26"/>
    <p:sldId id="337" r:id="rId27"/>
    <p:sldId id="352" r:id="rId28"/>
    <p:sldId id="353" r:id="rId29"/>
    <p:sldId id="339" r:id="rId30"/>
    <p:sldId id="354" r:id="rId31"/>
    <p:sldId id="331" r:id="rId32"/>
    <p:sldId id="355" r:id="rId33"/>
    <p:sldId id="315" r:id="rId34"/>
    <p:sldId id="316" r:id="rId35"/>
    <p:sldId id="317" r:id="rId36"/>
    <p:sldId id="318" r:id="rId37"/>
    <p:sldId id="332" r:id="rId38"/>
    <p:sldId id="319" r:id="rId39"/>
    <p:sldId id="356" r:id="rId40"/>
    <p:sldId id="322" r:id="rId41"/>
    <p:sldId id="323" r:id="rId42"/>
    <p:sldId id="295" r:id="rId43"/>
    <p:sldId id="328" r:id="rId44"/>
    <p:sldId id="357" r:id="rId45"/>
    <p:sldId id="358" r:id="rId46"/>
    <p:sldId id="359" r:id="rId47"/>
    <p:sldId id="360" r:id="rId48"/>
    <p:sldId id="361" r:id="rId49"/>
    <p:sldId id="36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drani lahiri" initials="il" lastIdx="3" clrIdx="0">
    <p:extLst>
      <p:ext uri="{19B8F6BF-5375-455C-9EA6-DF929625EA0E}">
        <p15:presenceInfo xmlns:p15="http://schemas.microsoft.com/office/powerpoint/2012/main" userId="1a4326132861e3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D5FC79"/>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87" d="100"/>
          <a:sy n="87" d="100"/>
        </p:scale>
        <p:origin x="216" y="68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04T10:49:57.094" idx="1">
    <p:pos x="10" y="10"/>
    <p:text>Comparative freedom</p:text>
    <p:extLst>
      <p:ext uri="{C676402C-5697-4E1C-873F-D02D1690AC5C}">
        <p15:threadingInfo xmlns:p15="http://schemas.microsoft.com/office/powerpoint/2012/main" timeZoneBias="-60"/>
      </p:ext>
    </p:extLst>
  </p:cm>
  <p:cm authorId="1" dt="2019-07-04T10:50:28.431" idx="2">
    <p:pos x="10" y="146"/>
    <p:text>Conditioned freedom</p:text>
    <p:extLst>
      <p:ext uri="{C676402C-5697-4E1C-873F-D02D1690AC5C}">
        <p15:threadingInfo xmlns:p15="http://schemas.microsoft.com/office/powerpoint/2012/main" timeZoneBias="-60">
          <p15:parentCm authorId="1" idx="1"/>
        </p15:threadingInfo>
      </p:ext>
    </p:extLst>
  </p:cm>
  <p:cm authorId="1" dt="2019-07-04T10:52:09.302" idx="3">
    <p:pos x="10" y="282"/>
    <p:text>Daoist concept</p:text>
    <p:extLst>
      <p:ext uri="{C676402C-5697-4E1C-873F-D02D1690AC5C}">
        <p15:threadingInfo xmlns:p15="http://schemas.microsoft.com/office/powerpoint/2012/main" timeZoneBias="-6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dirty="0"/>
            <a:t>Step 1 Web</a:t>
          </a: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dgm:t>
        <a:bodyPr/>
        <a:lstStyle/>
        <a:p>
          <a:r>
            <a:rPr lang="en-US" dirty="0"/>
            <a:t>Fragmented informative model</a:t>
          </a: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dgm:t>
        <a:bodyPr/>
        <a:lstStyle/>
        <a:p>
          <a:r>
            <a:rPr lang="en-US" dirty="0"/>
            <a:t>Fading boundaries</a:t>
          </a:r>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dgm:t>
        <a:bodyPr/>
        <a:lstStyle/>
        <a:p>
          <a:r>
            <a:rPr lang="en-US" dirty="0"/>
            <a:t>Deluge of information</a:t>
          </a:r>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70879558-61CA-4CCD-B2D6-5349B01EF337}">
      <dgm:prSet phldrT="[Text]"/>
      <dgm:spPr/>
      <dgm:t>
        <a:bodyPr/>
        <a:lstStyle/>
        <a:p>
          <a:r>
            <a:rPr lang="en-US" dirty="0"/>
            <a:t>Exposure</a:t>
          </a:r>
        </a:p>
      </dgm:t>
    </dgm:pt>
    <dgm:pt modelId="{95F5E6EE-4E8D-49F8-8C9E-8BBFD01B6A0E}" type="parTrans" cxnId="{8FAB4659-6291-457D-941A-93BCD304031A}">
      <dgm:prSet/>
      <dgm:spPr/>
      <dgm:t>
        <a:bodyPr/>
        <a:lstStyle/>
        <a:p>
          <a:endParaRPr lang="en-US"/>
        </a:p>
      </dgm:t>
    </dgm:pt>
    <dgm:pt modelId="{053E317B-DD3F-4AFF-90D1-A55D37D325DC}" type="sibTrans" cxnId="{8FAB4659-6291-457D-941A-93BCD304031A}">
      <dgm:prSet/>
      <dgm:spPr/>
      <dgm:t>
        <a:bodyPr/>
        <a:lstStyle/>
        <a:p>
          <a:endParaRPr lang="en-US"/>
        </a:p>
      </dgm:t>
    </dgm:pt>
    <dgm:pt modelId="{F2881FB1-6580-4F21-A283-BFAA6F91D5D2}">
      <dgm:prSet phldrT="[Text]"/>
      <dgm:spPr/>
      <dgm:t>
        <a:bodyPr/>
        <a:lstStyle/>
        <a:p>
          <a:r>
            <a:rPr lang="en-US" dirty="0"/>
            <a:t>Step 2 Social</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dgm:t>
        <a:bodyPr/>
        <a:lstStyle/>
        <a:p>
          <a:r>
            <a:rPr lang="en-US" dirty="0"/>
            <a:t>Framework for participation</a:t>
          </a: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29E78340-8EBE-415C-B973-78A91A054B9C}">
      <dgm:prSet phldrT="[Text]"/>
      <dgm:spPr/>
      <dgm:t>
        <a:bodyPr/>
        <a:lstStyle/>
        <a:p>
          <a:r>
            <a:rPr lang="en-US" dirty="0"/>
            <a:t>Content agnostic</a:t>
          </a:r>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dgm:spPr/>
      <dgm:t>
        <a:bodyPr/>
        <a:lstStyle/>
        <a:p>
          <a:r>
            <a:rPr lang="en-US" dirty="0"/>
            <a:t>Community features</a:t>
          </a:r>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dgm:spPr/>
      <dgm:t>
        <a:bodyPr/>
        <a:lstStyle/>
        <a:p>
          <a:r>
            <a:rPr lang="en-US" dirty="0"/>
            <a:t>Step 3 Mobile </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en-US" dirty="0"/>
            <a:t>Clicktivism</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r>
            <a:rPr lang="en-US" dirty="0"/>
            <a:t>Collective intelligence</a:t>
          </a:r>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dgm:spPr/>
      <dgm:t>
        <a:bodyPr/>
        <a:lstStyle/>
        <a:p>
          <a:r>
            <a:rPr lang="en-US" dirty="0"/>
            <a:t>Step 4 Search</a:t>
          </a: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dgm:t>
        <a:bodyPr/>
        <a:lstStyle/>
        <a:p>
          <a:r>
            <a:rPr lang="en-US" dirty="0"/>
            <a:t>Recommender system/algorithm</a:t>
          </a:r>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dgm:t>
        <a:bodyPr/>
        <a:lstStyle/>
        <a:p>
          <a:r>
            <a:rPr lang="en-US" dirty="0"/>
            <a:t>Psychology</a:t>
          </a:r>
          <a:r>
            <a:rPr lang="en-US" baseline="0" dirty="0"/>
            <a:t> driven</a:t>
          </a:r>
          <a:endParaRPr lang="en-US" dirty="0"/>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1"/>
      <dgm:spPr/>
    </dgm:pt>
    <dgm:pt modelId="{187D4E8C-5C91-4D00-870C-2C45D4EA263C}" type="pres">
      <dgm:prSet presAssocID="{B4F1B46E-22B2-4721-950C-8704487586DC}" presName="firstChildTx" presStyleLbl="bgAccFollowNode1" presStyleIdx="0" presStyleCnt="11">
        <dgm:presLayoutVars>
          <dgm:bulletEnabled val="1"/>
        </dgm:presLayoutVars>
      </dgm:prSet>
      <dgm:spPr/>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1"/>
      <dgm:spPr/>
    </dgm:pt>
    <dgm:pt modelId="{4AE7D907-B6F4-4647-AB3F-ABE94C438AE8}" type="pres">
      <dgm:prSet presAssocID="{F9D46839-CD06-4669-AAE4-4D1E9AFEDA78}" presName="childTx" presStyleLbl="bgAccFollowNode1" presStyleIdx="1" presStyleCnt="11">
        <dgm:presLayoutVars>
          <dgm:bulletEnabled val="1"/>
        </dgm:presLayoutVars>
      </dgm:prSet>
      <dgm:spPr/>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1"/>
      <dgm:spPr/>
    </dgm:pt>
    <dgm:pt modelId="{D685DD23-B321-4B5E-842F-394CB33239FA}" type="pres">
      <dgm:prSet presAssocID="{7CB6360B-4022-4E96-922B-A12DE0E2A39F}" presName="childTx" presStyleLbl="bgAccFollowNode1" presStyleIdx="2" presStyleCnt="11">
        <dgm:presLayoutVars>
          <dgm:bulletEnabled val="1"/>
        </dgm:presLayoutVars>
      </dgm:prSet>
      <dgm:spPr/>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3" presStyleCnt="11"/>
      <dgm:spPr/>
    </dgm:pt>
    <dgm:pt modelId="{3EBE42F0-6491-49CC-95DC-985BA00CD458}" type="pres">
      <dgm:prSet presAssocID="{70879558-61CA-4CCD-B2D6-5349B01EF337}" presName="childTx" presStyleLbl="bgAccFollowNode1" presStyleIdx="3" presStyleCnt="11">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4" presStyleCnt="11" custLinFactNeighborX="-731" custLinFactNeighborY="-1095"/>
      <dgm:spPr/>
    </dgm:pt>
    <dgm:pt modelId="{10C9E3CF-3A8F-4100-8ACD-91E2373197A2}" type="pres">
      <dgm:prSet presAssocID="{F2881FB1-6580-4F21-A283-BFAA6F91D5D2}" presName="firstChildTx" presStyleLbl="bgAccFollowNode1" presStyleIdx="4" presStyleCnt="11">
        <dgm:presLayoutVars>
          <dgm:bulletEnabled val="1"/>
        </dgm:presLayoutVars>
      </dgm:prSet>
      <dgm:spPr/>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5" presStyleCnt="11"/>
      <dgm:spPr/>
    </dgm:pt>
    <dgm:pt modelId="{B12AEB83-0A64-4B36-BF01-B2F834861BAA}" type="pres">
      <dgm:prSet presAssocID="{29E78340-8EBE-415C-B973-78A91A054B9C}" presName="childTx" presStyleLbl="bgAccFollowNode1" presStyleIdx="5" presStyleCnt="11">
        <dgm:presLayoutVars>
          <dgm:bulletEnabled val="1"/>
        </dgm:presLayoutVars>
      </dgm:prSet>
      <dgm:spPr/>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6" presStyleCnt="11"/>
      <dgm:spPr/>
    </dgm:pt>
    <dgm:pt modelId="{E1767793-EDD5-4203-A612-8120A71CA906}" type="pres">
      <dgm:prSet presAssocID="{8321AB85-EA8C-4958-B404-B4C118CB3C18}" presName="childTx" presStyleLbl="bgAccFollowNode1" presStyleIdx="6" presStyleCnt="11">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7" presStyleCnt="11"/>
      <dgm:spPr/>
    </dgm:pt>
    <dgm:pt modelId="{F8977219-728E-448F-AE8B-46B14F4F17DE}" type="pres">
      <dgm:prSet presAssocID="{6352CA33-6755-44BE-808F-400DA4CF80A7}" presName="firstChildTx" presStyleLbl="bgAccFollowNode1" presStyleIdx="7" presStyleCnt="11">
        <dgm:presLayoutVars>
          <dgm:bulletEnabled val="1"/>
        </dgm:presLayoutVars>
      </dgm:prSet>
      <dgm:spPr/>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8" presStyleCnt="11"/>
      <dgm:spPr/>
    </dgm:pt>
    <dgm:pt modelId="{96624143-7928-48E9-817F-BC4A07250C32}" type="pres">
      <dgm:prSet presAssocID="{3D5CDB25-F8FA-444B-8D4A-1D29D0CBA282}" presName="childTx" presStyleLbl="bgAccFollowNode1" presStyleIdx="8" presStyleCnt="11">
        <dgm:presLayoutVars>
          <dgm:bulletEnabled val="1"/>
        </dgm:presLayoutVars>
      </dgm:prSet>
      <dgm:spPr/>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9" presStyleCnt="11"/>
      <dgm:spPr/>
    </dgm:pt>
    <dgm:pt modelId="{5B88A17E-EFF5-4A04-9CC9-D2131DA9ECCC}" type="pres">
      <dgm:prSet presAssocID="{7FCE83D9-631B-4420-BBFC-CA0AFA59F747}" presName="firstChildTx" presStyleLbl="bgAccFollowNode1" presStyleIdx="9" presStyleCnt="11">
        <dgm:presLayoutVars>
          <dgm:bulletEnabled val="1"/>
        </dgm:presLayoutVars>
      </dgm:prSet>
      <dgm:spPr/>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10" presStyleCnt="11"/>
      <dgm:spPr/>
    </dgm:pt>
    <dgm:pt modelId="{2B18CCD9-D6B1-4225-8D26-4BA691BB1837}" type="pres">
      <dgm:prSet presAssocID="{50451020-5E1A-4778-9E8D-169182A36191}" presName="childTx" presStyleLbl="bgAccFollowNode1" presStyleIdx="10" presStyleCnt="11">
        <dgm:presLayoutVars>
          <dgm:bulletEnabled val="1"/>
        </dgm:presLayoutVars>
      </dgm:prSet>
      <dgm:spPr/>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pt>
  </dgm:ptLst>
  <dgm:cxnLst>
    <dgm:cxn modelId="{0E640A01-5254-426D-9300-3ED2F4E3FC75}" type="presOf" srcId="{29E78340-8EBE-415C-B973-78A91A054B9C}" destId="{614EBA0E-D12B-447E-B378-B0FA2DEBEA2F}" srcOrd="0" destOrd="0" presId="urn:microsoft.com/office/officeart/2005/8/layout/hList9"/>
    <dgm:cxn modelId="{91E5380B-556D-40F8-ABFD-10D81CAF19AA}" type="presOf" srcId="{7CB6360B-4022-4E96-922B-A12DE0E2A39F}" destId="{D685DD23-B321-4B5E-842F-394CB33239FA}" srcOrd="1"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C0DEB330-C4FA-4F66-86CA-0C9C52F1F01F}" type="presOf" srcId="{29E78340-8EBE-415C-B973-78A91A054B9C}" destId="{B12AEB83-0A64-4B36-BF01-B2F834861BAA}" srcOrd="1"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16E03549-76FD-4D73-932D-9C88E7D9FF05}" type="presOf" srcId="{DB9FB862-4759-4D6A-84F3-01524B92723B}" destId="{402C2C77-A32C-4D99-9940-12535E1181F2}" srcOrd="0" destOrd="0" presId="urn:microsoft.com/office/officeart/2005/8/layout/hList9"/>
    <dgm:cxn modelId="{3F290A52-8A4A-4469-9AB4-D811A6E23C3C}" type="presOf" srcId="{F9D46839-CD06-4669-AAE4-4D1E9AFEDA78}" destId="{59179C9B-8BA4-4AC7-ACB1-A12DE00142E2}"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B2647B56-8947-4632-AB4A-42CBB9B48494}" type="presOf" srcId="{7FCE83D9-631B-4420-BBFC-CA0AFA59F747}" destId="{7453D9C8-CD6E-4AA4-8A19-7F6F667528F0}" srcOrd="0" destOrd="0" presId="urn:microsoft.com/office/officeart/2005/8/layout/hList9"/>
    <dgm:cxn modelId="{8FAB4659-6291-457D-941A-93BCD304031A}" srcId="{B4F1B46E-22B2-4721-950C-8704487586DC}" destId="{70879558-61CA-4CCD-B2D6-5349B01EF337}" srcOrd="3" destOrd="0" parTransId="{95F5E6EE-4E8D-49F8-8C9E-8BBFD01B6A0E}" sibTransId="{053E317B-DD3F-4AFF-90D1-A55D37D325DC}"/>
    <dgm:cxn modelId="{B635AE6E-37F7-4F2E-8725-C1D81C11EBE6}" type="presOf" srcId="{8321AB85-EA8C-4958-B404-B4C118CB3C18}" destId="{68509703-D239-4E1B-8CF0-EF08079E1226}" srcOrd="0" destOrd="0" presId="urn:microsoft.com/office/officeart/2005/8/layout/hList9"/>
    <dgm:cxn modelId="{129AEA77-5D2A-49D4-956D-99009974B6C5}" srcId="{F2881FB1-6580-4F21-A283-BFAA6F91D5D2}" destId="{8321AB85-EA8C-4958-B404-B4C118CB3C18}" srcOrd="2" destOrd="0" parTransId="{24ABE8B3-7220-436D-9636-F7B4C0B99576}" sibTransId="{AA5F76CE-8FD4-4692-8BB1-EF84CF9D365E}"/>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B736D792-8630-4423-BF25-ED6293A18ADD}" type="presOf" srcId="{9614A323-64B1-4077-A841-022051EC749A}" destId="{F8977219-728E-448F-AE8B-46B14F4F17DE}" srcOrd="1"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AD25A8A0-4628-40E2-8C9E-64E6AD4D4D91}" srcId="{B4F1B46E-22B2-4721-950C-8704487586DC}" destId="{F9D46839-CD06-4669-AAE4-4D1E9AFEDA78}" srcOrd="1" destOrd="0" parTransId="{B6B535D8-00AB-4FA1-AAEC-92498ABC6F4C}" sibTransId="{6497F199-DC2A-41F9-A449-D395E6BC4900}"/>
    <dgm:cxn modelId="{3EF668B1-7B6A-40A1-9E64-0829B2EF0539}" type="presOf" srcId="{F9D46839-CD06-4669-AAE4-4D1E9AFEDA78}" destId="{4AE7D907-B6F4-4647-AB3F-ABE94C438AE8}"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CD5EFFB3-C9FD-4DAC-8D97-0C2FB02B380B}" srcId="{B4F1B46E-22B2-4721-950C-8704487586DC}" destId="{7CB6360B-4022-4E96-922B-A12DE0E2A39F}" srcOrd="2" destOrd="0" parTransId="{44B2858F-607B-47DF-B44B-EA7D73FDC9F2}" sibTransId="{B35ED9D1-2A17-4034-8D08-4945CA54F6C9}"/>
    <dgm:cxn modelId="{70E22FBE-4510-487A-BD3F-D791559A8263}" type="presOf" srcId="{3D5CDB25-F8FA-444B-8D4A-1D29D0CBA282}" destId="{5314AADB-0AD3-4BAE-9F15-B0FE4F44C802}"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F3210AD4-6CEB-4017-A75B-E24F2FA3B062}" type="presOf" srcId="{70879558-61CA-4CCD-B2D6-5349B01EF337}" destId="{51F68A05-A560-4C6F-BC90-521AEF3B0907}" srcOrd="0"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0F86DBDB-3C4F-4C84-981B-7F4CA2A8EAF3}" srcId="{7FCE83D9-631B-4420-BBFC-CA0AFA59F747}" destId="{50451020-5E1A-4778-9E8D-169182A36191}" srcOrd="1" destOrd="0" parTransId="{7DFC3849-4A12-49FB-B614-8AFD597CCB9E}" sibTransId="{EEDE2474-4F18-4F59-8E58-6382D253E514}"/>
    <dgm:cxn modelId="{82BAE5DD-3A79-4870-9019-1254385E0650}" srcId="{00C18FBF-3FF5-4C16-97CF-AF03740D7AB6}" destId="{6352CA33-6755-44BE-808F-400DA4CF80A7}" srcOrd="2" destOrd="0" parTransId="{AEB59203-63BA-4A96-BADC-40BAEBD9AA40}" sibTransId="{AAB4CF73-4B9B-4AA0-9074-16C2D2AE00A1}"/>
    <dgm:cxn modelId="{2E3C97E6-67D4-4948-B47A-1115C2B2979F}" srcId="{6352CA33-6755-44BE-808F-400DA4CF80A7}" destId="{3D5CDB25-F8FA-444B-8D4A-1D29D0CBA282}" srcOrd="1" destOrd="0" parTransId="{4C229933-AC16-44B7-98EC-4C0F07FABCB0}" sibTransId="{189DA4C5-2A22-4C71-A806-7B4AB57767CC}"/>
    <dgm:cxn modelId="{59E871E8-E7D2-4CCC-B749-A714977AF5E6}" type="presOf" srcId="{D5197DDB-D5D2-499F-B255-CF7BB5AE2B43}" destId="{10C9E3CF-3A8F-4100-8ACD-91E2373197A2}" srcOrd="1" destOrd="0" presId="urn:microsoft.com/office/officeart/2005/8/layout/hList9"/>
    <dgm:cxn modelId="{114529EA-CDEE-4574-B59D-8F35E4FE7A75}" type="presOf" srcId="{50451020-5E1A-4778-9E8D-169182A36191}" destId="{3086D0BF-AAD1-4310-88ED-4D81A687BD50}" srcOrd="0" destOrd="0" presId="urn:microsoft.com/office/officeart/2005/8/layout/hList9"/>
    <dgm:cxn modelId="{92B5CCEF-1CDF-4025-ACF6-0780E13B9A00}" type="presOf" srcId="{7CB6360B-4022-4E96-922B-A12DE0E2A39F}" destId="{1877502C-A892-4DC0-ADA6-FA065097BB90}" srcOrd="0" destOrd="0" presId="urn:microsoft.com/office/officeart/2005/8/layout/hList9"/>
    <dgm:cxn modelId="{62ECA4F6-D6A0-41F0-AB7C-2AA480A6F080}" type="presOf" srcId="{70879558-61CA-4CCD-B2D6-5349B01EF337}" destId="{3EBE42F0-6491-49CC-95DC-985BA00CD458}" srcOrd="1"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B628A148-8501-42F8-B49E-281D353B606E}" type="presParOf" srcId="{FC66A233-6BBA-46AF-B2F6-28E379B158E2}" destId="{E5677DE7-299C-4C9C-A4BC-6335CC601D12}" srcOrd="4" destOrd="0" presId="urn:microsoft.com/office/officeart/2005/8/layout/hList9"/>
    <dgm:cxn modelId="{8D569982-26E1-4090-9C18-DC58158F325D}" type="presParOf" srcId="{E5677DE7-299C-4C9C-A4BC-6335CC601D12}" destId="{51F68A05-A560-4C6F-BC90-521AEF3B0907}" srcOrd="0" destOrd="0" presId="urn:microsoft.com/office/officeart/2005/8/layout/hList9"/>
    <dgm:cxn modelId="{2FA9E744-008C-4725-86D6-3B7B8883E6D9}" type="presParOf" srcId="{E5677DE7-299C-4C9C-A4BC-6335CC601D12}" destId="{3EBE42F0-6491-49CC-95DC-985BA00CD458}"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28BA3997-5DD1-4713-9F4F-B2881F36E8DC}" type="presParOf" srcId="{6E53DEF7-499E-42EE-802D-59B2F8915392}" destId="{60887C36-4733-46AC-A452-5444F6BC3B23}" srcOrd="2" destOrd="0" presId="urn:microsoft.com/office/officeart/2005/8/layout/hList9"/>
    <dgm:cxn modelId="{7A6208FE-C5A8-4871-9488-BEEAE472C061}" type="presParOf" srcId="{60887C36-4733-46AC-A452-5444F6BC3B23}" destId="{614EBA0E-D12B-447E-B378-B0FA2DEBEA2F}" srcOrd="0" destOrd="0" presId="urn:microsoft.com/office/officeart/2005/8/layout/hList9"/>
    <dgm:cxn modelId="{2148A8C9-9BA6-45BD-9008-59301C4B49FC}" type="presParOf" srcId="{60887C36-4733-46AC-A452-5444F6BC3B23}" destId="{B12AEB83-0A64-4B36-BF01-B2F834861BAA}"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36180-1887-4885-86F7-DB39D8112D80}" type="doc">
      <dgm:prSet loTypeId="urn:microsoft.com/office/officeart/2005/8/layout/pyramid2" loCatId="pyramid" qsTypeId="urn:microsoft.com/office/officeart/2005/8/quickstyle/simple4" qsCatId="simple" csTypeId="urn:microsoft.com/office/officeart/2005/8/colors/accent2_4" csCatId="accent2" phldr="1"/>
      <dgm:spPr/>
      <dgm:t>
        <a:bodyPr/>
        <a:lstStyle/>
        <a:p>
          <a:endParaRPr lang="en-GB"/>
        </a:p>
      </dgm:t>
    </dgm:pt>
    <dgm:pt modelId="{374FD182-DC46-413B-BF4D-13C5C0B43307}">
      <dgm:prSet phldrT="[Text]"/>
      <dgm:spPr/>
      <dgm:t>
        <a:bodyPr/>
        <a:lstStyle/>
        <a:p>
          <a:r>
            <a:rPr lang="en-GB" dirty="0"/>
            <a:t>Self-Actualisation</a:t>
          </a:r>
        </a:p>
      </dgm:t>
    </dgm:pt>
    <dgm:pt modelId="{51CAB631-33E3-4BA3-B3AC-C29E15B25E27}" type="parTrans" cxnId="{B98CEDCD-A61B-4946-BA8C-15A483FA2EA8}">
      <dgm:prSet/>
      <dgm:spPr/>
      <dgm:t>
        <a:bodyPr/>
        <a:lstStyle/>
        <a:p>
          <a:endParaRPr lang="en-GB"/>
        </a:p>
      </dgm:t>
    </dgm:pt>
    <dgm:pt modelId="{3327316B-250E-4A62-AC7B-1E42B6AAD5BA}" type="sibTrans" cxnId="{B98CEDCD-A61B-4946-BA8C-15A483FA2EA8}">
      <dgm:prSet/>
      <dgm:spPr/>
      <dgm:t>
        <a:bodyPr/>
        <a:lstStyle/>
        <a:p>
          <a:endParaRPr lang="en-GB"/>
        </a:p>
      </dgm:t>
    </dgm:pt>
    <dgm:pt modelId="{FCA08577-B7A5-45CB-9A5F-AD8E17FF5D7A}">
      <dgm:prSet phldrT="[Text]"/>
      <dgm:spPr/>
      <dgm:t>
        <a:bodyPr/>
        <a:lstStyle/>
        <a:p>
          <a:r>
            <a:rPr lang="en-GB" dirty="0"/>
            <a:t>Esteem</a:t>
          </a:r>
        </a:p>
      </dgm:t>
    </dgm:pt>
    <dgm:pt modelId="{3E8A0276-3182-4CD2-AC35-DC22F51FDCFD}" type="parTrans" cxnId="{C49962B2-F1B9-4D79-BD0F-592FA55F0336}">
      <dgm:prSet/>
      <dgm:spPr/>
      <dgm:t>
        <a:bodyPr/>
        <a:lstStyle/>
        <a:p>
          <a:endParaRPr lang="en-GB"/>
        </a:p>
      </dgm:t>
    </dgm:pt>
    <dgm:pt modelId="{798AE784-48C8-41B8-A44E-00D0A07C941B}" type="sibTrans" cxnId="{C49962B2-F1B9-4D79-BD0F-592FA55F0336}">
      <dgm:prSet/>
      <dgm:spPr/>
      <dgm:t>
        <a:bodyPr/>
        <a:lstStyle/>
        <a:p>
          <a:endParaRPr lang="en-GB"/>
        </a:p>
      </dgm:t>
    </dgm:pt>
    <dgm:pt modelId="{D8912B3B-BDDD-40E0-BABE-E077A64D6661}">
      <dgm:prSet phldrT="[Text]"/>
      <dgm:spPr/>
      <dgm:t>
        <a:bodyPr/>
        <a:lstStyle/>
        <a:p>
          <a:r>
            <a:rPr lang="en-GB" dirty="0"/>
            <a:t>Love</a:t>
          </a:r>
        </a:p>
      </dgm:t>
    </dgm:pt>
    <dgm:pt modelId="{DBABF818-73E4-4A50-878B-87715726710E}" type="parTrans" cxnId="{00AC6836-2EB7-4F81-8D16-85E4A6F03D87}">
      <dgm:prSet/>
      <dgm:spPr/>
      <dgm:t>
        <a:bodyPr/>
        <a:lstStyle/>
        <a:p>
          <a:endParaRPr lang="en-GB"/>
        </a:p>
      </dgm:t>
    </dgm:pt>
    <dgm:pt modelId="{EAD5F5BA-3D88-4CC8-890B-2E1EED80F3EB}" type="sibTrans" cxnId="{00AC6836-2EB7-4F81-8D16-85E4A6F03D87}">
      <dgm:prSet/>
      <dgm:spPr/>
      <dgm:t>
        <a:bodyPr/>
        <a:lstStyle/>
        <a:p>
          <a:endParaRPr lang="en-GB"/>
        </a:p>
      </dgm:t>
    </dgm:pt>
    <dgm:pt modelId="{35FD38ED-DB7D-406F-B952-B25910DC63F8}">
      <dgm:prSet phldrT="[Text]"/>
      <dgm:spPr/>
      <dgm:t>
        <a:bodyPr/>
        <a:lstStyle/>
        <a:p>
          <a:r>
            <a:rPr lang="en-GB" dirty="0"/>
            <a:t>Safety</a:t>
          </a:r>
        </a:p>
      </dgm:t>
    </dgm:pt>
    <dgm:pt modelId="{758AEE9D-6469-404B-92F3-DCFF168EC40D}" type="parTrans" cxnId="{FBFB3A50-3A3A-4B0C-AEE0-39F67D2DFEC9}">
      <dgm:prSet/>
      <dgm:spPr/>
      <dgm:t>
        <a:bodyPr/>
        <a:lstStyle/>
        <a:p>
          <a:endParaRPr lang="en-GB"/>
        </a:p>
      </dgm:t>
    </dgm:pt>
    <dgm:pt modelId="{F89EB8A2-C905-4A04-B77D-8433419C8A0C}" type="sibTrans" cxnId="{FBFB3A50-3A3A-4B0C-AEE0-39F67D2DFEC9}">
      <dgm:prSet/>
      <dgm:spPr/>
      <dgm:t>
        <a:bodyPr/>
        <a:lstStyle/>
        <a:p>
          <a:endParaRPr lang="en-GB"/>
        </a:p>
      </dgm:t>
    </dgm:pt>
    <dgm:pt modelId="{3E5FE92D-5002-4320-80E8-2A00C5CCCBF1}">
      <dgm:prSet phldrT="[Text]"/>
      <dgm:spPr/>
      <dgm:t>
        <a:bodyPr/>
        <a:lstStyle/>
        <a:p>
          <a:r>
            <a:rPr lang="en-GB" dirty="0"/>
            <a:t>Physiological</a:t>
          </a:r>
        </a:p>
      </dgm:t>
    </dgm:pt>
    <dgm:pt modelId="{099F47ED-13FA-4BB6-8ADB-EBF7C119C8B8}" type="parTrans" cxnId="{8B51D6A7-1366-4B2C-823C-F0439E1A9782}">
      <dgm:prSet/>
      <dgm:spPr/>
      <dgm:t>
        <a:bodyPr/>
        <a:lstStyle/>
        <a:p>
          <a:endParaRPr lang="en-GB"/>
        </a:p>
      </dgm:t>
    </dgm:pt>
    <dgm:pt modelId="{934C328E-CD46-4EC9-9094-053E435CA77D}" type="sibTrans" cxnId="{8B51D6A7-1366-4B2C-823C-F0439E1A9782}">
      <dgm:prSet/>
      <dgm:spPr/>
      <dgm:t>
        <a:bodyPr/>
        <a:lstStyle/>
        <a:p>
          <a:endParaRPr lang="en-GB"/>
        </a:p>
      </dgm:t>
    </dgm:pt>
    <dgm:pt modelId="{0E506B9D-40BD-48AD-85B2-0096227140C6}" type="pres">
      <dgm:prSet presAssocID="{BD436180-1887-4885-86F7-DB39D8112D80}" presName="compositeShape" presStyleCnt="0">
        <dgm:presLayoutVars>
          <dgm:dir/>
          <dgm:resizeHandles/>
        </dgm:presLayoutVars>
      </dgm:prSet>
      <dgm:spPr/>
    </dgm:pt>
    <dgm:pt modelId="{82191184-EAC1-4518-BF70-EA5059D17F7A}" type="pres">
      <dgm:prSet presAssocID="{BD436180-1887-4885-86F7-DB39D8112D80}" presName="pyramid" presStyleLbl="node1" presStyleIdx="0" presStyleCnt="1"/>
      <dgm:spPr/>
    </dgm:pt>
    <dgm:pt modelId="{59239EB4-B049-467C-B09E-FB7448C0F433}" type="pres">
      <dgm:prSet presAssocID="{BD436180-1887-4885-86F7-DB39D8112D80}" presName="theList" presStyleCnt="0"/>
      <dgm:spPr/>
    </dgm:pt>
    <dgm:pt modelId="{E32E75AE-97C1-4F26-8FDA-977DC81466EA}" type="pres">
      <dgm:prSet presAssocID="{374FD182-DC46-413B-BF4D-13C5C0B43307}" presName="aNode" presStyleLbl="fgAcc1" presStyleIdx="0" presStyleCnt="5">
        <dgm:presLayoutVars>
          <dgm:bulletEnabled val="1"/>
        </dgm:presLayoutVars>
      </dgm:prSet>
      <dgm:spPr/>
    </dgm:pt>
    <dgm:pt modelId="{0C68835A-B0B8-44AD-A403-1C38A52ADA61}" type="pres">
      <dgm:prSet presAssocID="{374FD182-DC46-413B-BF4D-13C5C0B43307}" presName="aSpace" presStyleCnt="0"/>
      <dgm:spPr/>
    </dgm:pt>
    <dgm:pt modelId="{1CB4B2F5-5C3C-4B01-A97F-2B3943FEF83A}" type="pres">
      <dgm:prSet presAssocID="{FCA08577-B7A5-45CB-9A5F-AD8E17FF5D7A}" presName="aNode" presStyleLbl="fgAcc1" presStyleIdx="1" presStyleCnt="5">
        <dgm:presLayoutVars>
          <dgm:bulletEnabled val="1"/>
        </dgm:presLayoutVars>
      </dgm:prSet>
      <dgm:spPr/>
    </dgm:pt>
    <dgm:pt modelId="{1F109B9A-CCD7-4584-8F34-BD14519E54A6}" type="pres">
      <dgm:prSet presAssocID="{FCA08577-B7A5-45CB-9A5F-AD8E17FF5D7A}" presName="aSpace" presStyleCnt="0"/>
      <dgm:spPr/>
    </dgm:pt>
    <dgm:pt modelId="{EA6AA52F-C054-484E-B51D-A9AC21CC9387}" type="pres">
      <dgm:prSet presAssocID="{D8912B3B-BDDD-40E0-BABE-E077A64D6661}" presName="aNode" presStyleLbl="fgAcc1" presStyleIdx="2" presStyleCnt="5">
        <dgm:presLayoutVars>
          <dgm:bulletEnabled val="1"/>
        </dgm:presLayoutVars>
      </dgm:prSet>
      <dgm:spPr/>
    </dgm:pt>
    <dgm:pt modelId="{E5ABD302-7EDA-48F4-BE05-897EF629C3E4}" type="pres">
      <dgm:prSet presAssocID="{D8912B3B-BDDD-40E0-BABE-E077A64D6661}" presName="aSpace" presStyleCnt="0"/>
      <dgm:spPr/>
    </dgm:pt>
    <dgm:pt modelId="{F7DC6F1B-AC24-4C0E-B96B-4288C36990E5}" type="pres">
      <dgm:prSet presAssocID="{35FD38ED-DB7D-406F-B952-B25910DC63F8}" presName="aNode" presStyleLbl="fgAcc1" presStyleIdx="3" presStyleCnt="5">
        <dgm:presLayoutVars>
          <dgm:bulletEnabled val="1"/>
        </dgm:presLayoutVars>
      </dgm:prSet>
      <dgm:spPr/>
    </dgm:pt>
    <dgm:pt modelId="{A2B6D157-DF7E-4924-8E7A-3D74654EE492}" type="pres">
      <dgm:prSet presAssocID="{35FD38ED-DB7D-406F-B952-B25910DC63F8}" presName="aSpace" presStyleCnt="0"/>
      <dgm:spPr/>
    </dgm:pt>
    <dgm:pt modelId="{8C36BF4B-B40C-42AB-A9CB-B8029FA69674}" type="pres">
      <dgm:prSet presAssocID="{3E5FE92D-5002-4320-80E8-2A00C5CCCBF1}" presName="aNode" presStyleLbl="fgAcc1" presStyleIdx="4" presStyleCnt="5">
        <dgm:presLayoutVars>
          <dgm:bulletEnabled val="1"/>
        </dgm:presLayoutVars>
      </dgm:prSet>
      <dgm:spPr/>
    </dgm:pt>
    <dgm:pt modelId="{7711C958-570A-4FAE-8578-E096452EE3CE}" type="pres">
      <dgm:prSet presAssocID="{3E5FE92D-5002-4320-80E8-2A00C5CCCBF1}" presName="aSpace" presStyleCnt="0"/>
      <dgm:spPr/>
    </dgm:pt>
  </dgm:ptLst>
  <dgm:cxnLst>
    <dgm:cxn modelId="{9D375701-ED3C-7749-8AB6-0562831D89E8}" type="presOf" srcId="{35FD38ED-DB7D-406F-B952-B25910DC63F8}" destId="{F7DC6F1B-AC24-4C0E-B96B-4288C36990E5}" srcOrd="0" destOrd="0" presId="urn:microsoft.com/office/officeart/2005/8/layout/pyramid2"/>
    <dgm:cxn modelId="{7DA1B702-4086-D64D-A2C3-B79D534A75E8}" type="presOf" srcId="{374FD182-DC46-413B-BF4D-13C5C0B43307}" destId="{E32E75AE-97C1-4F26-8FDA-977DC81466EA}" srcOrd="0" destOrd="0" presId="urn:microsoft.com/office/officeart/2005/8/layout/pyramid2"/>
    <dgm:cxn modelId="{7CB60E28-E722-054D-83E0-D80C71767BA9}" type="presOf" srcId="{FCA08577-B7A5-45CB-9A5F-AD8E17FF5D7A}" destId="{1CB4B2F5-5C3C-4B01-A97F-2B3943FEF83A}" srcOrd="0" destOrd="0" presId="urn:microsoft.com/office/officeart/2005/8/layout/pyramid2"/>
    <dgm:cxn modelId="{00AC6836-2EB7-4F81-8D16-85E4A6F03D87}" srcId="{BD436180-1887-4885-86F7-DB39D8112D80}" destId="{D8912B3B-BDDD-40E0-BABE-E077A64D6661}" srcOrd="2" destOrd="0" parTransId="{DBABF818-73E4-4A50-878B-87715726710E}" sibTransId="{EAD5F5BA-3D88-4CC8-890B-2E1EED80F3EB}"/>
    <dgm:cxn modelId="{FBFB3A50-3A3A-4B0C-AEE0-39F67D2DFEC9}" srcId="{BD436180-1887-4885-86F7-DB39D8112D80}" destId="{35FD38ED-DB7D-406F-B952-B25910DC63F8}" srcOrd="3" destOrd="0" parTransId="{758AEE9D-6469-404B-92F3-DCFF168EC40D}" sibTransId="{F89EB8A2-C905-4A04-B77D-8433419C8A0C}"/>
    <dgm:cxn modelId="{8B51D6A7-1366-4B2C-823C-F0439E1A9782}" srcId="{BD436180-1887-4885-86F7-DB39D8112D80}" destId="{3E5FE92D-5002-4320-80E8-2A00C5CCCBF1}" srcOrd="4" destOrd="0" parTransId="{099F47ED-13FA-4BB6-8ADB-EBF7C119C8B8}" sibTransId="{934C328E-CD46-4EC9-9094-053E435CA77D}"/>
    <dgm:cxn modelId="{C49962B2-F1B9-4D79-BD0F-592FA55F0336}" srcId="{BD436180-1887-4885-86F7-DB39D8112D80}" destId="{FCA08577-B7A5-45CB-9A5F-AD8E17FF5D7A}" srcOrd="1" destOrd="0" parTransId="{3E8A0276-3182-4CD2-AC35-DC22F51FDCFD}" sibTransId="{798AE784-48C8-41B8-A44E-00D0A07C941B}"/>
    <dgm:cxn modelId="{9C2342C3-AE56-6049-BC59-91A6D97FCED5}" type="presOf" srcId="{D8912B3B-BDDD-40E0-BABE-E077A64D6661}" destId="{EA6AA52F-C054-484E-B51D-A9AC21CC9387}" srcOrd="0" destOrd="0" presId="urn:microsoft.com/office/officeart/2005/8/layout/pyramid2"/>
    <dgm:cxn modelId="{B98CEDCD-A61B-4946-BA8C-15A483FA2EA8}" srcId="{BD436180-1887-4885-86F7-DB39D8112D80}" destId="{374FD182-DC46-413B-BF4D-13C5C0B43307}" srcOrd="0" destOrd="0" parTransId="{51CAB631-33E3-4BA3-B3AC-C29E15B25E27}" sibTransId="{3327316B-250E-4A62-AC7B-1E42B6AAD5BA}"/>
    <dgm:cxn modelId="{A58236DB-7333-7B48-8334-39C996006E69}" type="presOf" srcId="{3E5FE92D-5002-4320-80E8-2A00C5CCCBF1}" destId="{8C36BF4B-B40C-42AB-A9CB-B8029FA69674}" srcOrd="0" destOrd="0" presId="urn:microsoft.com/office/officeart/2005/8/layout/pyramid2"/>
    <dgm:cxn modelId="{EE614DEB-C383-CB42-8F7D-45DA2EF90C3C}" type="presOf" srcId="{BD436180-1887-4885-86F7-DB39D8112D80}" destId="{0E506B9D-40BD-48AD-85B2-0096227140C6}" srcOrd="0" destOrd="0" presId="urn:microsoft.com/office/officeart/2005/8/layout/pyramid2"/>
    <dgm:cxn modelId="{7C682787-BA57-7648-B8D0-BB228BC8DD03}" type="presParOf" srcId="{0E506B9D-40BD-48AD-85B2-0096227140C6}" destId="{82191184-EAC1-4518-BF70-EA5059D17F7A}" srcOrd="0" destOrd="0" presId="urn:microsoft.com/office/officeart/2005/8/layout/pyramid2"/>
    <dgm:cxn modelId="{11DDB4BA-01EC-794C-AC22-4B7B36D580BF}" type="presParOf" srcId="{0E506B9D-40BD-48AD-85B2-0096227140C6}" destId="{59239EB4-B049-467C-B09E-FB7448C0F433}" srcOrd="1" destOrd="0" presId="urn:microsoft.com/office/officeart/2005/8/layout/pyramid2"/>
    <dgm:cxn modelId="{F692EC5E-E022-B249-8430-E76D88E3378B}" type="presParOf" srcId="{59239EB4-B049-467C-B09E-FB7448C0F433}" destId="{E32E75AE-97C1-4F26-8FDA-977DC81466EA}" srcOrd="0" destOrd="0" presId="urn:microsoft.com/office/officeart/2005/8/layout/pyramid2"/>
    <dgm:cxn modelId="{A013E7FE-B43A-A44D-8ECF-221402B9343F}" type="presParOf" srcId="{59239EB4-B049-467C-B09E-FB7448C0F433}" destId="{0C68835A-B0B8-44AD-A403-1C38A52ADA61}" srcOrd="1" destOrd="0" presId="urn:microsoft.com/office/officeart/2005/8/layout/pyramid2"/>
    <dgm:cxn modelId="{BD879C39-1F6C-3743-982B-640675AFCF89}" type="presParOf" srcId="{59239EB4-B049-467C-B09E-FB7448C0F433}" destId="{1CB4B2F5-5C3C-4B01-A97F-2B3943FEF83A}" srcOrd="2" destOrd="0" presId="urn:microsoft.com/office/officeart/2005/8/layout/pyramid2"/>
    <dgm:cxn modelId="{D8CD33B0-27AA-3A45-86B0-82F9F6314DE7}" type="presParOf" srcId="{59239EB4-B049-467C-B09E-FB7448C0F433}" destId="{1F109B9A-CCD7-4584-8F34-BD14519E54A6}" srcOrd="3" destOrd="0" presId="urn:microsoft.com/office/officeart/2005/8/layout/pyramid2"/>
    <dgm:cxn modelId="{20D1C935-6A76-5B49-8619-389CB692C396}" type="presParOf" srcId="{59239EB4-B049-467C-B09E-FB7448C0F433}" destId="{EA6AA52F-C054-484E-B51D-A9AC21CC9387}" srcOrd="4" destOrd="0" presId="urn:microsoft.com/office/officeart/2005/8/layout/pyramid2"/>
    <dgm:cxn modelId="{610DFA0B-765C-DC47-91C9-C4FAE7107950}" type="presParOf" srcId="{59239EB4-B049-467C-B09E-FB7448C0F433}" destId="{E5ABD302-7EDA-48F4-BE05-897EF629C3E4}" srcOrd="5" destOrd="0" presId="urn:microsoft.com/office/officeart/2005/8/layout/pyramid2"/>
    <dgm:cxn modelId="{EDC95C88-0429-E74E-99A9-DB2493D7BDB2}" type="presParOf" srcId="{59239EB4-B049-467C-B09E-FB7448C0F433}" destId="{F7DC6F1B-AC24-4C0E-B96B-4288C36990E5}" srcOrd="6" destOrd="0" presId="urn:microsoft.com/office/officeart/2005/8/layout/pyramid2"/>
    <dgm:cxn modelId="{F62FF2CB-0436-F544-8F99-696D3AF82034}" type="presParOf" srcId="{59239EB4-B049-467C-B09E-FB7448C0F433}" destId="{A2B6D157-DF7E-4924-8E7A-3D74654EE492}" srcOrd="7" destOrd="0" presId="urn:microsoft.com/office/officeart/2005/8/layout/pyramid2"/>
    <dgm:cxn modelId="{AAA8CC19-5E8A-9044-A5B6-62A4EE6678E9}" type="presParOf" srcId="{59239EB4-B049-467C-B09E-FB7448C0F433}" destId="{8C36BF4B-B40C-42AB-A9CB-B8029FA69674}" srcOrd="8" destOrd="0" presId="urn:microsoft.com/office/officeart/2005/8/layout/pyramid2"/>
    <dgm:cxn modelId="{2AC47C20-1323-E24C-8815-72B731581BC5}" type="presParOf" srcId="{59239EB4-B049-467C-B09E-FB7448C0F433}" destId="{7711C958-570A-4FAE-8578-E096452EE3C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2BD43-1006-4FFE-B051-D8024EF9037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141EE2C-B41F-4CEB-A0D5-F07547F3F694}">
      <dgm:prSet phldrT="[Text]"/>
      <dgm:spPr>
        <a:solidFill>
          <a:srgbClr val="FFD579"/>
        </a:solidFill>
      </dgm:spPr>
      <dgm:t>
        <a:bodyPr/>
        <a:lstStyle/>
        <a:p>
          <a:r>
            <a:rPr lang="en-US" dirty="0"/>
            <a:t>Headline</a:t>
          </a:r>
        </a:p>
      </dgm:t>
    </dgm:pt>
    <dgm:pt modelId="{6C0AF874-466F-44DE-B392-783777E8CF0D}" type="parTrans" cxnId="{5E311C10-DE4F-4893-BF50-125DF759AC2D}">
      <dgm:prSet/>
      <dgm:spPr/>
      <dgm:t>
        <a:bodyPr/>
        <a:lstStyle/>
        <a:p>
          <a:endParaRPr lang="en-US"/>
        </a:p>
      </dgm:t>
    </dgm:pt>
    <dgm:pt modelId="{36E60877-A6CF-4D98-B167-A283BE9B3B20}" type="sibTrans" cxnId="{5E311C10-DE4F-4893-BF50-125DF759AC2D}">
      <dgm:prSet/>
      <dgm:spPr/>
      <dgm:t>
        <a:bodyPr/>
        <a:lstStyle/>
        <a:p>
          <a:endParaRPr lang="en-US"/>
        </a:p>
      </dgm:t>
    </dgm:pt>
    <dgm:pt modelId="{32B8E108-CCB0-4B5B-B0AF-38CF935A97A2}">
      <dgm:prSet phldrT="[Text]"/>
      <dgm:spPr>
        <a:solidFill>
          <a:srgbClr val="73FEFF">
            <a:alpha val="50000"/>
          </a:srgbClr>
        </a:solidFill>
      </dgm:spPr>
      <dgm:t>
        <a:bodyPr/>
        <a:lstStyle/>
        <a:p>
          <a:r>
            <a:rPr lang="en-US" dirty="0"/>
            <a:t>Supporting point</a:t>
          </a:r>
        </a:p>
      </dgm:t>
    </dgm:pt>
    <dgm:pt modelId="{52F57570-370A-437D-A111-FC97DB836C63}" type="parTrans" cxnId="{F40844B8-EFEC-4C23-A371-147952A6F579}">
      <dgm:prSet/>
      <dgm:spPr/>
      <dgm:t>
        <a:bodyPr/>
        <a:lstStyle/>
        <a:p>
          <a:endParaRPr lang="en-US"/>
        </a:p>
      </dgm:t>
    </dgm:pt>
    <dgm:pt modelId="{CC900525-2DE6-4A5C-9A41-068553229C2E}" type="sibTrans" cxnId="{F40844B8-EFEC-4C23-A371-147952A6F579}">
      <dgm:prSet/>
      <dgm:spPr/>
      <dgm:t>
        <a:bodyPr/>
        <a:lstStyle/>
        <a:p>
          <a:endParaRPr lang="en-US"/>
        </a:p>
      </dgm:t>
    </dgm:pt>
    <dgm:pt modelId="{86BE14C8-2EF8-40DB-AF54-31E4053961B8}">
      <dgm:prSet phldrT="[Text]"/>
      <dgm:spPr>
        <a:solidFill>
          <a:srgbClr val="D5FC79">
            <a:alpha val="50000"/>
          </a:srgbClr>
        </a:solidFill>
      </dgm:spPr>
      <dgm:t>
        <a:bodyPr/>
        <a:lstStyle/>
        <a:p>
          <a:r>
            <a:rPr lang="en-US" dirty="0"/>
            <a:t>Supporting point</a:t>
          </a:r>
        </a:p>
      </dgm:t>
    </dgm:pt>
    <dgm:pt modelId="{3F1C57B7-225C-47D5-9B55-48B2DBF8A6A8}" type="parTrans" cxnId="{76C9B02C-75F9-4F56-ABD5-36A7E90FBECB}">
      <dgm:prSet/>
      <dgm:spPr/>
      <dgm:t>
        <a:bodyPr/>
        <a:lstStyle/>
        <a:p>
          <a:endParaRPr lang="en-US"/>
        </a:p>
      </dgm:t>
    </dgm:pt>
    <dgm:pt modelId="{F6F84829-9522-4B88-B1A9-554AD376F25E}" type="sibTrans" cxnId="{76C9B02C-75F9-4F56-ABD5-36A7E90FBECB}">
      <dgm:prSet/>
      <dgm:spPr/>
      <dgm:t>
        <a:bodyPr/>
        <a:lstStyle/>
        <a:p>
          <a:endParaRPr lang="en-US"/>
        </a:p>
      </dgm:t>
    </dgm:pt>
    <dgm:pt modelId="{52BA37F3-B51F-4805-B691-F4E1C733795F}">
      <dgm:prSet phldrT="[Text]"/>
      <dgm:spPr>
        <a:solidFill>
          <a:schemeClr val="accent3">
            <a:lumMod val="60000"/>
            <a:lumOff val="40000"/>
            <a:alpha val="50000"/>
          </a:schemeClr>
        </a:solidFill>
      </dgm:spPr>
      <dgm:t>
        <a:bodyPr/>
        <a:lstStyle/>
        <a:p>
          <a:r>
            <a:rPr lang="en-US" dirty="0"/>
            <a:t>Supporting point</a:t>
          </a:r>
        </a:p>
      </dgm:t>
    </dgm:pt>
    <dgm:pt modelId="{6442CA4E-2B74-4CFE-A774-56FD4156E7D2}" type="parTrans" cxnId="{C212F346-979D-4C07-B4D4-7746043A7F4F}">
      <dgm:prSet/>
      <dgm:spPr/>
      <dgm:t>
        <a:bodyPr/>
        <a:lstStyle/>
        <a:p>
          <a:endParaRPr lang="en-US"/>
        </a:p>
      </dgm:t>
    </dgm:pt>
    <dgm:pt modelId="{1764C54B-9DA4-4C3D-AF19-8D0DE623D623}" type="sibTrans" cxnId="{C212F346-979D-4C07-B4D4-7746043A7F4F}">
      <dgm:prSet/>
      <dgm:spPr/>
      <dgm:t>
        <a:bodyPr/>
        <a:lstStyle/>
        <a:p>
          <a:endParaRPr lang="en-US"/>
        </a:p>
      </dgm:t>
    </dgm:pt>
    <dgm:pt modelId="{BDBD4E38-3946-45BE-A5C3-96B07CBAFDCA}">
      <dgm:prSet phldrT="[Text]"/>
      <dgm:spPr>
        <a:solidFill>
          <a:srgbClr val="FFFF00">
            <a:alpha val="50000"/>
          </a:srgbClr>
        </a:solidFill>
      </dgm:spPr>
      <dgm:t>
        <a:bodyPr/>
        <a:lstStyle/>
        <a:p>
          <a:r>
            <a:rPr lang="en-US" dirty="0"/>
            <a:t>Supporting point</a:t>
          </a:r>
        </a:p>
      </dgm:t>
    </dgm:pt>
    <dgm:pt modelId="{DFD9C553-E328-4297-8D54-ED0E6AC800CD}" type="parTrans" cxnId="{51F447AA-F5F8-4A8D-8D2E-C45128BE25E0}">
      <dgm:prSet/>
      <dgm:spPr/>
      <dgm:t>
        <a:bodyPr/>
        <a:lstStyle/>
        <a:p>
          <a:endParaRPr lang="en-US"/>
        </a:p>
      </dgm:t>
    </dgm:pt>
    <dgm:pt modelId="{C563A0C6-8675-4502-8DD9-A4B7D0256ACB}" type="sibTrans" cxnId="{51F447AA-F5F8-4A8D-8D2E-C45128BE25E0}">
      <dgm:prSet/>
      <dgm:spPr/>
      <dgm:t>
        <a:bodyPr/>
        <a:lstStyle/>
        <a:p>
          <a:endParaRPr lang="en-US"/>
        </a:p>
      </dgm:t>
    </dgm:pt>
    <dgm:pt modelId="{144088A6-8673-45CF-B8B2-CCF55C4C76CF}" type="pres">
      <dgm:prSet presAssocID="{D332BD43-1006-4FFE-B051-D8024EF9037A}" presName="composite" presStyleCnt="0">
        <dgm:presLayoutVars>
          <dgm:chMax val="1"/>
          <dgm:dir/>
          <dgm:resizeHandles val="exact"/>
        </dgm:presLayoutVars>
      </dgm:prSet>
      <dgm:spPr/>
    </dgm:pt>
    <dgm:pt modelId="{0B64FE10-0D82-450B-8361-37F4EC197ECE}" type="pres">
      <dgm:prSet presAssocID="{D332BD43-1006-4FFE-B051-D8024EF9037A}" presName="radial" presStyleCnt="0">
        <dgm:presLayoutVars>
          <dgm:animLvl val="ctr"/>
        </dgm:presLayoutVars>
      </dgm:prSet>
      <dgm:spPr/>
    </dgm:pt>
    <dgm:pt modelId="{F55C02CB-5EB5-40F1-89F4-CE3EC76E7BC6}" type="pres">
      <dgm:prSet presAssocID="{2141EE2C-B41F-4CEB-A0D5-F07547F3F694}" presName="centerShape" presStyleLbl="vennNode1" presStyleIdx="0" presStyleCnt="5"/>
      <dgm:spPr/>
    </dgm:pt>
    <dgm:pt modelId="{88BB44A5-765C-42F9-AC4B-ACFA44346BE4}" type="pres">
      <dgm:prSet presAssocID="{32B8E108-CCB0-4B5B-B0AF-38CF935A97A2}" presName="node" presStyleLbl="vennNode1" presStyleIdx="1" presStyleCnt="5">
        <dgm:presLayoutVars>
          <dgm:bulletEnabled val="1"/>
        </dgm:presLayoutVars>
      </dgm:prSet>
      <dgm:spPr/>
    </dgm:pt>
    <dgm:pt modelId="{7C601FC3-0CFD-4F35-941C-4D0311121090}" type="pres">
      <dgm:prSet presAssocID="{86BE14C8-2EF8-40DB-AF54-31E4053961B8}" presName="node" presStyleLbl="vennNode1" presStyleIdx="2" presStyleCnt="5">
        <dgm:presLayoutVars>
          <dgm:bulletEnabled val="1"/>
        </dgm:presLayoutVars>
      </dgm:prSet>
      <dgm:spPr/>
    </dgm:pt>
    <dgm:pt modelId="{FA98D115-75F6-4697-9448-7EB7A3FF80E1}" type="pres">
      <dgm:prSet presAssocID="{52BA37F3-B51F-4805-B691-F4E1C733795F}" presName="node" presStyleLbl="vennNode1" presStyleIdx="3" presStyleCnt="5">
        <dgm:presLayoutVars>
          <dgm:bulletEnabled val="1"/>
        </dgm:presLayoutVars>
      </dgm:prSet>
      <dgm:spPr/>
    </dgm:pt>
    <dgm:pt modelId="{F40B7973-BE80-4170-8FCA-4E1091F11B15}" type="pres">
      <dgm:prSet presAssocID="{BDBD4E38-3946-45BE-A5C3-96B07CBAFDCA}" presName="node" presStyleLbl="vennNode1" presStyleIdx="4" presStyleCnt="5">
        <dgm:presLayoutVars>
          <dgm:bulletEnabled val="1"/>
        </dgm:presLayoutVars>
      </dgm:prSet>
      <dgm:spPr/>
    </dgm:pt>
  </dgm:ptLst>
  <dgm:cxnLst>
    <dgm:cxn modelId="{6F1C250A-2574-4643-9678-C273C6BD7F78}" type="presOf" srcId="{86BE14C8-2EF8-40DB-AF54-31E4053961B8}" destId="{7C601FC3-0CFD-4F35-941C-4D0311121090}" srcOrd="0" destOrd="0" presId="urn:microsoft.com/office/officeart/2005/8/layout/radial3"/>
    <dgm:cxn modelId="{5E311C10-DE4F-4893-BF50-125DF759AC2D}" srcId="{D332BD43-1006-4FFE-B051-D8024EF9037A}" destId="{2141EE2C-B41F-4CEB-A0D5-F07547F3F694}" srcOrd="0" destOrd="0" parTransId="{6C0AF874-466F-44DE-B392-783777E8CF0D}" sibTransId="{36E60877-A6CF-4D98-B167-A283BE9B3B20}"/>
    <dgm:cxn modelId="{76C9B02C-75F9-4F56-ABD5-36A7E90FBECB}" srcId="{2141EE2C-B41F-4CEB-A0D5-F07547F3F694}" destId="{86BE14C8-2EF8-40DB-AF54-31E4053961B8}" srcOrd="1" destOrd="0" parTransId="{3F1C57B7-225C-47D5-9B55-48B2DBF8A6A8}" sibTransId="{F6F84829-9522-4B88-B1A9-554AD376F25E}"/>
    <dgm:cxn modelId="{C212F346-979D-4C07-B4D4-7746043A7F4F}" srcId="{2141EE2C-B41F-4CEB-A0D5-F07547F3F694}" destId="{52BA37F3-B51F-4805-B691-F4E1C733795F}" srcOrd="2" destOrd="0" parTransId="{6442CA4E-2B74-4CFE-A774-56FD4156E7D2}" sibTransId="{1764C54B-9DA4-4C3D-AF19-8D0DE623D623}"/>
    <dgm:cxn modelId="{3C04CE6C-3C8D-412B-B4A5-EDB34CE4D3D2}" type="presOf" srcId="{BDBD4E38-3946-45BE-A5C3-96B07CBAFDCA}" destId="{F40B7973-BE80-4170-8FCA-4E1091F11B15}" srcOrd="0" destOrd="0" presId="urn:microsoft.com/office/officeart/2005/8/layout/radial3"/>
    <dgm:cxn modelId="{8E3D3F7F-E773-400E-AD44-2236875D7143}" type="presOf" srcId="{32B8E108-CCB0-4B5B-B0AF-38CF935A97A2}" destId="{88BB44A5-765C-42F9-AC4B-ACFA44346BE4}" srcOrd="0" destOrd="0" presId="urn:microsoft.com/office/officeart/2005/8/layout/radial3"/>
    <dgm:cxn modelId="{2B4A7D89-4A61-4A7A-B861-044B11672678}" type="presOf" srcId="{52BA37F3-B51F-4805-B691-F4E1C733795F}" destId="{FA98D115-75F6-4697-9448-7EB7A3FF80E1}" srcOrd="0" destOrd="0" presId="urn:microsoft.com/office/officeart/2005/8/layout/radial3"/>
    <dgm:cxn modelId="{51F447AA-F5F8-4A8D-8D2E-C45128BE25E0}" srcId="{2141EE2C-B41F-4CEB-A0D5-F07547F3F694}" destId="{BDBD4E38-3946-45BE-A5C3-96B07CBAFDCA}" srcOrd="3" destOrd="0" parTransId="{DFD9C553-E328-4297-8D54-ED0E6AC800CD}" sibTransId="{C563A0C6-8675-4502-8DD9-A4B7D0256ACB}"/>
    <dgm:cxn modelId="{F40844B8-EFEC-4C23-A371-147952A6F579}" srcId="{2141EE2C-B41F-4CEB-A0D5-F07547F3F694}" destId="{32B8E108-CCB0-4B5B-B0AF-38CF935A97A2}" srcOrd="0" destOrd="0" parTransId="{52F57570-370A-437D-A111-FC97DB836C63}" sibTransId="{CC900525-2DE6-4A5C-9A41-068553229C2E}"/>
    <dgm:cxn modelId="{ABCD0BC3-19DC-45EC-91E3-45FA4E0D2E94}" type="presOf" srcId="{2141EE2C-B41F-4CEB-A0D5-F07547F3F694}" destId="{F55C02CB-5EB5-40F1-89F4-CE3EC76E7BC6}" srcOrd="0" destOrd="0" presId="urn:microsoft.com/office/officeart/2005/8/layout/radial3"/>
    <dgm:cxn modelId="{B90A7FF5-0BD7-4CD5-A8ED-107EF09EFEC2}" type="presOf" srcId="{D332BD43-1006-4FFE-B051-D8024EF9037A}" destId="{144088A6-8673-45CF-B8B2-CCF55C4C76CF}" srcOrd="0" destOrd="0" presId="urn:microsoft.com/office/officeart/2005/8/layout/radial3"/>
    <dgm:cxn modelId="{C229B21A-0951-49E5-9647-82948076DD42}" type="presParOf" srcId="{144088A6-8673-45CF-B8B2-CCF55C4C76CF}" destId="{0B64FE10-0D82-450B-8361-37F4EC197ECE}" srcOrd="0" destOrd="0" presId="urn:microsoft.com/office/officeart/2005/8/layout/radial3"/>
    <dgm:cxn modelId="{D7478B46-BDE5-480C-8B5D-4F73AB82DDF3}" type="presParOf" srcId="{0B64FE10-0D82-450B-8361-37F4EC197ECE}" destId="{F55C02CB-5EB5-40F1-89F4-CE3EC76E7BC6}" srcOrd="0" destOrd="0" presId="urn:microsoft.com/office/officeart/2005/8/layout/radial3"/>
    <dgm:cxn modelId="{4FFA6738-FD1D-42BF-8EFB-34ADAED3D4EE}" type="presParOf" srcId="{0B64FE10-0D82-450B-8361-37F4EC197ECE}" destId="{88BB44A5-765C-42F9-AC4B-ACFA44346BE4}" srcOrd="1" destOrd="0" presId="urn:microsoft.com/office/officeart/2005/8/layout/radial3"/>
    <dgm:cxn modelId="{FFC3592B-D79F-4FFB-8A3D-E88E278DC6F4}" type="presParOf" srcId="{0B64FE10-0D82-450B-8361-37F4EC197ECE}" destId="{7C601FC3-0CFD-4F35-941C-4D0311121090}" srcOrd="2" destOrd="0" presId="urn:microsoft.com/office/officeart/2005/8/layout/radial3"/>
    <dgm:cxn modelId="{82BD0E70-CF62-432F-BDA8-39B329F14D39}" type="presParOf" srcId="{0B64FE10-0D82-450B-8361-37F4EC197ECE}" destId="{FA98D115-75F6-4697-9448-7EB7A3FF80E1}" srcOrd="3" destOrd="0" presId="urn:microsoft.com/office/officeart/2005/8/layout/radial3"/>
    <dgm:cxn modelId="{DA02F04A-6D13-4674-BD0F-407EDC19A736}" type="presParOf" srcId="{0B64FE10-0D82-450B-8361-37F4EC197ECE}" destId="{F40B7973-BE80-4170-8FCA-4E1091F11B1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19461"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Fragmented informative model</a:t>
          </a:r>
        </a:p>
      </dsp:txBody>
      <dsp:txXfrm>
        <a:off x="1063655" y="453531"/>
        <a:ext cx="1282015" cy="1017981"/>
      </dsp:txXfrm>
    </dsp:sp>
    <dsp:sp modelId="{59179C9B-8BA4-4AC7-ACB1-A12DE00142E2}">
      <dsp:nvSpPr>
        <dsp:cNvPr id="0" name=""/>
        <dsp:cNvSpPr/>
      </dsp:nvSpPr>
      <dsp:spPr>
        <a:xfrm>
          <a:off x="819461"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Fading boundaries</a:t>
          </a:r>
        </a:p>
      </dsp:txBody>
      <dsp:txXfrm>
        <a:off x="1063655" y="1471513"/>
        <a:ext cx="1282015" cy="1017981"/>
      </dsp:txXfrm>
    </dsp:sp>
    <dsp:sp modelId="{1877502C-A892-4DC0-ADA6-FA065097BB90}">
      <dsp:nvSpPr>
        <dsp:cNvPr id="0" name=""/>
        <dsp:cNvSpPr/>
      </dsp:nvSpPr>
      <dsp:spPr>
        <a:xfrm>
          <a:off x="819461"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Deluge of information</a:t>
          </a:r>
        </a:p>
      </dsp:txBody>
      <dsp:txXfrm>
        <a:off x="1063655" y="2489494"/>
        <a:ext cx="1282015" cy="1017981"/>
      </dsp:txXfrm>
    </dsp:sp>
    <dsp:sp modelId="{51F68A05-A560-4C6F-BC90-521AEF3B0907}">
      <dsp:nvSpPr>
        <dsp:cNvPr id="0" name=""/>
        <dsp:cNvSpPr/>
      </dsp:nvSpPr>
      <dsp:spPr>
        <a:xfrm>
          <a:off x="819461" y="3507476"/>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Exposure</a:t>
          </a:r>
        </a:p>
      </dsp:txBody>
      <dsp:txXfrm>
        <a:off x="1063655" y="3507476"/>
        <a:ext cx="1282015" cy="1017981"/>
      </dsp:txXfrm>
    </dsp:sp>
    <dsp:sp modelId="{FC7ED273-8CFD-43C2-9C05-44FADF3E0637}">
      <dsp:nvSpPr>
        <dsp:cNvPr id="0" name=""/>
        <dsp:cNvSpPr/>
      </dsp:nvSpPr>
      <dsp:spPr>
        <a:xfrm>
          <a:off x="5483"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Step 1 Web</a:t>
          </a:r>
        </a:p>
      </dsp:txBody>
      <dsp:txXfrm>
        <a:off x="154488" y="195547"/>
        <a:ext cx="719462" cy="719462"/>
      </dsp:txXfrm>
    </dsp:sp>
    <dsp:sp modelId="{F660F4B9-35DB-4256-A868-A35C6DCCF6B2}">
      <dsp:nvSpPr>
        <dsp:cNvPr id="0" name=""/>
        <dsp:cNvSpPr/>
      </dsp:nvSpPr>
      <dsp:spPr>
        <a:xfrm>
          <a:off x="3351986" y="44238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Framework for participation</a:t>
          </a:r>
        </a:p>
      </dsp:txBody>
      <dsp:txXfrm>
        <a:off x="3596180" y="442384"/>
        <a:ext cx="1282015" cy="1017981"/>
      </dsp:txXfrm>
    </dsp:sp>
    <dsp:sp modelId="{614EBA0E-D12B-447E-B378-B0FA2DEBEA2F}">
      <dsp:nvSpPr>
        <dsp:cNvPr id="0" name=""/>
        <dsp:cNvSpPr/>
      </dsp:nvSpPr>
      <dsp:spPr>
        <a:xfrm>
          <a:off x="3363143"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Content agnostic</a:t>
          </a:r>
        </a:p>
      </dsp:txBody>
      <dsp:txXfrm>
        <a:off x="3607337" y="1471513"/>
        <a:ext cx="1282015" cy="1017981"/>
      </dsp:txXfrm>
    </dsp:sp>
    <dsp:sp modelId="{68509703-D239-4E1B-8CF0-EF08079E1226}">
      <dsp:nvSpPr>
        <dsp:cNvPr id="0" name=""/>
        <dsp:cNvSpPr/>
      </dsp:nvSpPr>
      <dsp:spPr>
        <a:xfrm>
          <a:off x="3363143"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Community features</a:t>
          </a:r>
        </a:p>
      </dsp:txBody>
      <dsp:txXfrm>
        <a:off x="3607337" y="2489494"/>
        <a:ext cx="1282015" cy="1017981"/>
      </dsp:txXfrm>
    </dsp:sp>
    <dsp:sp modelId="{FD776C1E-557E-4553-9447-49B69EEC7907}">
      <dsp:nvSpPr>
        <dsp:cNvPr id="0" name=""/>
        <dsp:cNvSpPr/>
      </dsp:nvSpPr>
      <dsp:spPr>
        <a:xfrm>
          <a:off x="2549165"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Step 2 Social</a:t>
          </a:r>
        </a:p>
      </dsp:txBody>
      <dsp:txXfrm>
        <a:off x="2698170" y="195547"/>
        <a:ext cx="719462" cy="719462"/>
      </dsp:txXfrm>
    </dsp:sp>
    <dsp:sp modelId="{AD2806AC-6A03-4F05-9F4D-F72EA0E56FBF}">
      <dsp:nvSpPr>
        <dsp:cNvPr id="0" name=""/>
        <dsp:cNvSpPr/>
      </dsp:nvSpPr>
      <dsp:spPr>
        <a:xfrm>
          <a:off x="5906825"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Clicktivism</a:t>
          </a:r>
        </a:p>
      </dsp:txBody>
      <dsp:txXfrm>
        <a:off x="6151018" y="453531"/>
        <a:ext cx="1282015" cy="1017981"/>
      </dsp:txXfrm>
    </dsp:sp>
    <dsp:sp modelId="{5314AADB-0AD3-4BAE-9F15-B0FE4F44C802}">
      <dsp:nvSpPr>
        <dsp:cNvPr id="0" name=""/>
        <dsp:cNvSpPr/>
      </dsp:nvSpPr>
      <dsp:spPr>
        <a:xfrm>
          <a:off x="5906825"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Collective intelligence</a:t>
          </a:r>
        </a:p>
      </dsp:txBody>
      <dsp:txXfrm>
        <a:off x="6151018" y="1471513"/>
        <a:ext cx="1282015" cy="1017981"/>
      </dsp:txXfrm>
    </dsp:sp>
    <dsp:sp modelId="{89E6DA6E-7A23-44BD-8A99-378091FF741D}">
      <dsp:nvSpPr>
        <dsp:cNvPr id="0" name=""/>
        <dsp:cNvSpPr/>
      </dsp:nvSpPr>
      <dsp:spPr>
        <a:xfrm>
          <a:off x="5092847"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Step 3 Mobile </a:t>
          </a:r>
        </a:p>
      </dsp:txBody>
      <dsp:txXfrm>
        <a:off x="5241852" y="195547"/>
        <a:ext cx="719462" cy="719462"/>
      </dsp:txXfrm>
    </dsp:sp>
    <dsp:sp modelId="{402C2C77-A32C-4D99-9940-12535E1181F2}">
      <dsp:nvSpPr>
        <dsp:cNvPr id="0" name=""/>
        <dsp:cNvSpPr/>
      </dsp:nvSpPr>
      <dsp:spPr>
        <a:xfrm>
          <a:off x="8450507"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Recommender system/algorithm</a:t>
          </a:r>
        </a:p>
      </dsp:txBody>
      <dsp:txXfrm>
        <a:off x="8694700" y="453531"/>
        <a:ext cx="1282015" cy="1017981"/>
      </dsp:txXfrm>
    </dsp:sp>
    <dsp:sp modelId="{3086D0BF-AAD1-4310-88ED-4D81A687BD50}">
      <dsp:nvSpPr>
        <dsp:cNvPr id="0" name=""/>
        <dsp:cNvSpPr/>
      </dsp:nvSpPr>
      <dsp:spPr>
        <a:xfrm>
          <a:off x="8450507"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Psychology</a:t>
          </a:r>
          <a:r>
            <a:rPr lang="en-US" sz="1100" kern="1200" baseline="0" dirty="0"/>
            <a:t> driven</a:t>
          </a:r>
          <a:endParaRPr lang="en-US" sz="1100" kern="1200" dirty="0"/>
        </a:p>
      </dsp:txBody>
      <dsp:txXfrm>
        <a:off x="8694700" y="1471513"/>
        <a:ext cx="1282015" cy="1017981"/>
      </dsp:txXfrm>
    </dsp:sp>
    <dsp:sp modelId="{7453D9C8-CD6E-4AA4-8A19-7F6F667528F0}">
      <dsp:nvSpPr>
        <dsp:cNvPr id="0" name=""/>
        <dsp:cNvSpPr/>
      </dsp:nvSpPr>
      <dsp:spPr>
        <a:xfrm>
          <a:off x="7636529"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Step 4 Search</a:t>
          </a:r>
        </a:p>
      </dsp:txBody>
      <dsp:txXfrm>
        <a:off x="7785534" y="195547"/>
        <a:ext cx="719462" cy="719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91184-EAC1-4518-BF70-EA5059D17F7A}">
      <dsp:nvSpPr>
        <dsp:cNvPr id="0" name=""/>
        <dsp:cNvSpPr/>
      </dsp:nvSpPr>
      <dsp:spPr>
        <a:xfrm>
          <a:off x="1994337" y="0"/>
          <a:ext cx="4608512" cy="4608512"/>
        </a:xfrm>
        <a:prstGeom prst="triangle">
          <a:avLst/>
        </a:prstGeom>
        <a:gradFill rotWithShape="0">
          <a:gsLst>
            <a:gs pos="0">
              <a:schemeClr val="accent2">
                <a:shade val="50000"/>
                <a:hueOff val="0"/>
                <a:satOff val="0"/>
                <a:lumOff val="0"/>
                <a:alphaOff val="0"/>
                <a:shade val="100000"/>
                <a:satMod val="137000"/>
              </a:schemeClr>
            </a:gs>
            <a:gs pos="71000">
              <a:schemeClr val="accent2">
                <a:shade val="50000"/>
                <a:hueOff val="0"/>
                <a:satOff val="0"/>
                <a:lumOff val="0"/>
                <a:alphaOff val="0"/>
                <a:shade val="98000"/>
                <a:satMod val="137000"/>
              </a:schemeClr>
            </a:gs>
            <a:gs pos="100000">
              <a:schemeClr val="accent2">
                <a:shade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E32E75AE-97C1-4F26-8FDA-977DC81466EA}">
      <dsp:nvSpPr>
        <dsp:cNvPr id="0" name=""/>
        <dsp:cNvSpPr/>
      </dsp:nvSpPr>
      <dsp:spPr>
        <a:xfrm>
          <a:off x="4298593" y="461301"/>
          <a:ext cx="2995532" cy="655272"/>
        </a:xfrm>
        <a:prstGeom prst="roundRect">
          <a:avLst/>
        </a:prstGeom>
        <a:solidFill>
          <a:schemeClr val="lt1">
            <a:alpha val="90000"/>
            <a:hueOff val="0"/>
            <a:satOff val="0"/>
            <a:lumOff val="0"/>
            <a:alphaOff val="0"/>
          </a:schemeClr>
        </a:solidFill>
        <a:ln w="6350" cap="rnd"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Self-Actualisation</a:t>
          </a:r>
        </a:p>
      </dsp:txBody>
      <dsp:txXfrm>
        <a:off x="4330581" y="493289"/>
        <a:ext cx="2931556" cy="591296"/>
      </dsp:txXfrm>
    </dsp:sp>
    <dsp:sp modelId="{1CB4B2F5-5C3C-4B01-A97F-2B3943FEF83A}">
      <dsp:nvSpPr>
        <dsp:cNvPr id="0" name=""/>
        <dsp:cNvSpPr/>
      </dsp:nvSpPr>
      <dsp:spPr>
        <a:xfrm>
          <a:off x="4298593" y="1198483"/>
          <a:ext cx="2995532" cy="655272"/>
        </a:xfrm>
        <a:prstGeom prst="roundRect">
          <a:avLst/>
        </a:prstGeom>
        <a:solidFill>
          <a:schemeClr val="lt1">
            <a:alpha val="90000"/>
            <a:hueOff val="0"/>
            <a:satOff val="0"/>
            <a:lumOff val="0"/>
            <a:alphaOff val="0"/>
          </a:schemeClr>
        </a:solidFill>
        <a:ln w="6350" cap="rnd" cmpd="sng" algn="ctr">
          <a:solidFill>
            <a:schemeClr val="accent2">
              <a:shade val="50000"/>
              <a:hueOff val="32159"/>
              <a:satOff val="-2124"/>
              <a:lumOff val="17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Esteem</a:t>
          </a:r>
        </a:p>
      </dsp:txBody>
      <dsp:txXfrm>
        <a:off x="4330581" y="1230471"/>
        <a:ext cx="2931556" cy="591296"/>
      </dsp:txXfrm>
    </dsp:sp>
    <dsp:sp modelId="{EA6AA52F-C054-484E-B51D-A9AC21CC9387}">
      <dsp:nvSpPr>
        <dsp:cNvPr id="0" name=""/>
        <dsp:cNvSpPr/>
      </dsp:nvSpPr>
      <dsp:spPr>
        <a:xfrm>
          <a:off x="4298593" y="1935665"/>
          <a:ext cx="2995532" cy="655272"/>
        </a:xfrm>
        <a:prstGeom prst="roundRect">
          <a:avLst/>
        </a:prstGeom>
        <a:solidFill>
          <a:schemeClr val="lt1">
            <a:alpha val="90000"/>
            <a:hueOff val="0"/>
            <a:satOff val="0"/>
            <a:lumOff val="0"/>
            <a:alphaOff val="0"/>
          </a:schemeClr>
        </a:solidFill>
        <a:ln w="6350" cap="rnd" cmpd="sng" algn="ctr">
          <a:solidFill>
            <a:schemeClr val="accent2">
              <a:shade val="50000"/>
              <a:hueOff val="64318"/>
              <a:satOff val="-4249"/>
              <a:lumOff val="354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Love</a:t>
          </a:r>
        </a:p>
      </dsp:txBody>
      <dsp:txXfrm>
        <a:off x="4330581" y="1967653"/>
        <a:ext cx="2931556" cy="591296"/>
      </dsp:txXfrm>
    </dsp:sp>
    <dsp:sp modelId="{F7DC6F1B-AC24-4C0E-B96B-4288C36990E5}">
      <dsp:nvSpPr>
        <dsp:cNvPr id="0" name=""/>
        <dsp:cNvSpPr/>
      </dsp:nvSpPr>
      <dsp:spPr>
        <a:xfrm>
          <a:off x="4298593" y="2672846"/>
          <a:ext cx="2995532" cy="655272"/>
        </a:xfrm>
        <a:prstGeom prst="roundRect">
          <a:avLst/>
        </a:prstGeom>
        <a:solidFill>
          <a:schemeClr val="lt1">
            <a:alpha val="90000"/>
            <a:hueOff val="0"/>
            <a:satOff val="0"/>
            <a:lumOff val="0"/>
            <a:alphaOff val="0"/>
          </a:schemeClr>
        </a:solidFill>
        <a:ln w="6350" cap="rnd" cmpd="sng" algn="ctr">
          <a:solidFill>
            <a:schemeClr val="accent2">
              <a:shade val="50000"/>
              <a:hueOff val="64318"/>
              <a:satOff val="-4249"/>
              <a:lumOff val="354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Safety</a:t>
          </a:r>
        </a:p>
      </dsp:txBody>
      <dsp:txXfrm>
        <a:off x="4330581" y="2704834"/>
        <a:ext cx="2931556" cy="591296"/>
      </dsp:txXfrm>
    </dsp:sp>
    <dsp:sp modelId="{8C36BF4B-B40C-42AB-A9CB-B8029FA69674}">
      <dsp:nvSpPr>
        <dsp:cNvPr id="0" name=""/>
        <dsp:cNvSpPr/>
      </dsp:nvSpPr>
      <dsp:spPr>
        <a:xfrm>
          <a:off x="4298593" y="3410028"/>
          <a:ext cx="2995532" cy="655272"/>
        </a:xfrm>
        <a:prstGeom prst="roundRect">
          <a:avLst/>
        </a:prstGeom>
        <a:solidFill>
          <a:schemeClr val="lt1">
            <a:alpha val="90000"/>
            <a:hueOff val="0"/>
            <a:satOff val="0"/>
            <a:lumOff val="0"/>
            <a:alphaOff val="0"/>
          </a:schemeClr>
        </a:solidFill>
        <a:ln w="6350" cap="rnd" cmpd="sng" algn="ctr">
          <a:solidFill>
            <a:schemeClr val="accent2">
              <a:shade val="50000"/>
              <a:hueOff val="32159"/>
              <a:satOff val="-2124"/>
              <a:lumOff val="17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Physiological</a:t>
          </a:r>
        </a:p>
      </dsp:txBody>
      <dsp:txXfrm>
        <a:off x="4330581" y="3442016"/>
        <a:ext cx="2931556" cy="591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C02CB-5EB5-40F1-89F4-CE3EC76E7BC6}">
      <dsp:nvSpPr>
        <dsp:cNvPr id="0" name=""/>
        <dsp:cNvSpPr/>
      </dsp:nvSpPr>
      <dsp:spPr>
        <a:xfrm>
          <a:off x="3445780" y="962136"/>
          <a:ext cx="2396901" cy="2396901"/>
        </a:xfrm>
        <a:prstGeom prst="ellipse">
          <a:avLst/>
        </a:prstGeom>
        <a:solidFill>
          <a:srgbClr val="FFD579"/>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Headline</a:t>
          </a:r>
        </a:p>
      </dsp:txBody>
      <dsp:txXfrm>
        <a:off x="3796798" y="1313154"/>
        <a:ext cx="1694865" cy="1694865"/>
      </dsp:txXfrm>
    </dsp:sp>
    <dsp:sp modelId="{88BB44A5-765C-42F9-AC4B-ACFA44346BE4}">
      <dsp:nvSpPr>
        <dsp:cNvPr id="0" name=""/>
        <dsp:cNvSpPr/>
      </dsp:nvSpPr>
      <dsp:spPr>
        <a:xfrm>
          <a:off x="4045006" y="427"/>
          <a:ext cx="1198450" cy="1198450"/>
        </a:xfrm>
        <a:prstGeom prst="ellipse">
          <a:avLst/>
        </a:prstGeom>
        <a:solidFill>
          <a:srgbClr val="73FEFF">
            <a:alpha val="50000"/>
          </a:srgb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Supporting point</a:t>
          </a:r>
        </a:p>
      </dsp:txBody>
      <dsp:txXfrm>
        <a:off x="4220515" y="175936"/>
        <a:ext cx="847432" cy="847432"/>
      </dsp:txXfrm>
    </dsp:sp>
    <dsp:sp modelId="{7C601FC3-0CFD-4F35-941C-4D0311121090}">
      <dsp:nvSpPr>
        <dsp:cNvPr id="0" name=""/>
        <dsp:cNvSpPr/>
      </dsp:nvSpPr>
      <dsp:spPr>
        <a:xfrm>
          <a:off x="5605940" y="1561362"/>
          <a:ext cx="1198450" cy="1198450"/>
        </a:xfrm>
        <a:prstGeom prst="ellipse">
          <a:avLst/>
        </a:prstGeom>
        <a:solidFill>
          <a:srgbClr val="D5FC79">
            <a:alpha val="50000"/>
          </a:srgb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Supporting point</a:t>
          </a:r>
        </a:p>
      </dsp:txBody>
      <dsp:txXfrm>
        <a:off x="5781449" y="1736871"/>
        <a:ext cx="847432" cy="847432"/>
      </dsp:txXfrm>
    </dsp:sp>
    <dsp:sp modelId="{FA98D115-75F6-4697-9448-7EB7A3FF80E1}">
      <dsp:nvSpPr>
        <dsp:cNvPr id="0" name=""/>
        <dsp:cNvSpPr/>
      </dsp:nvSpPr>
      <dsp:spPr>
        <a:xfrm>
          <a:off x="4045006" y="3122296"/>
          <a:ext cx="1198450" cy="1198450"/>
        </a:xfrm>
        <a:prstGeom prst="ellipse">
          <a:avLst/>
        </a:prstGeom>
        <a:solidFill>
          <a:schemeClr val="accent3">
            <a:lumMod val="60000"/>
            <a:lumOff val="40000"/>
            <a:alpha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Supporting point</a:t>
          </a:r>
        </a:p>
      </dsp:txBody>
      <dsp:txXfrm>
        <a:off x="4220515" y="3297805"/>
        <a:ext cx="847432" cy="847432"/>
      </dsp:txXfrm>
    </dsp:sp>
    <dsp:sp modelId="{F40B7973-BE80-4170-8FCA-4E1091F11B15}">
      <dsp:nvSpPr>
        <dsp:cNvPr id="0" name=""/>
        <dsp:cNvSpPr/>
      </dsp:nvSpPr>
      <dsp:spPr>
        <a:xfrm>
          <a:off x="2484071" y="1561362"/>
          <a:ext cx="1198450" cy="1198450"/>
        </a:xfrm>
        <a:prstGeom prst="ellipse">
          <a:avLst/>
        </a:prstGeom>
        <a:solidFill>
          <a:srgbClr val="FFFF00">
            <a:alpha val="50000"/>
          </a:srgb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Supporting point</a:t>
          </a:r>
        </a:p>
      </dsp:txBody>
      <dsp:txXfrm>
        <a:off x="2659580" y="1736871"/>
        <a:ext cx="847432" cy="84743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7/4/19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7/4/19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https://www.youtube.com/watch?list=PLbyTsughlOxb039IsSivKOFKTIcbTqSxi&amp;time_continue=87&amp;v=gPoBxSoI3EM</a:t>
            </a:r>
          </a:p>
          <a:p>
            <a:r>
              <a:rPr lang="en-GB" dirty="0"/>
              <a:t>https://www.theguardian.com/commentisfree/2017/dec/03/digital-hippies-integrate-life-and-work-wework-data-firms</a:t>
            </a:r>
          </a:p>
        </p:txBody>
      </p:sp>
      <p:sp>
        <p:nvSpPr>
          <p:cNvPr id="4" name="Slide Number Placeholder 3"/>
          <p:cNvSpPr>
            <a:spLocks noGrp="1"/>
          </p:cNvSpPr>
          <p:nvPr>
            <p:ph type="sldNum" idx="10"/>
          </p:nvPr>
        </p:nvSpPr>
        <p:spPr/>
        <p:txBody>
          <a:bodyPr/>
          <a:lstStyle/>
          <a:p>
            <a:pPr>
              <a:defRPr/>
            </a:pPr>
            <a:fld id="{DD46A281-6EE9-4081-A24F-54DA2F7D8B56}" type="slidenum">
              <a:rPr lang="en-US" smtClean="0"/>
              <a:pPr>
                <a:defRPr/>
              </a:pPr>
              <a:t>24</a:t>
            </a:fld>
            <a:endParaRPr lang="en-US"/>
          </a:p>
        </p:txBody>
      </p:sp>
    </p:spTree>
    <p:extLst>
      <p:ext uri="{BB962C8B-B14F-4D97-AF65-F5344CB8AC3E}">
        <p14:creationId xmlns:p14="http://schemas.microsoft.com/office/powerpoint/2010/main" val="86314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ca-E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idx="10"/>
          </p:nvPr>
        </p:nvSpPr>
        <p:spPr/>
        <p:txBody>
          <a:bodyPr/>
          <a:lstStyle/>
          <a:p>
            <a:pPr>
              <a:defRPr/>
            </a:pPr>
            <a:fld id="{DD46A281-6EE9-4081-A24F-54DA2F7D8B56}" type="slidenum">
              <a:rPr lang="en-US" smtClean="0"/>
              <a:pPr>
                <a:defRPr/>
              </a:pPr>
              <a:t>39</a:t>
            </a:fld>
            <a:endParaRPr lang="en-US"/>
          </a:p>
        </p:txBody>
      </p:sp>
    </p:spTree>
    <p:extLst>
      <p:ext uri="{BB962C8B-B14F-4D97-AF65-F5344CB8AC3E}">
        <p14:creationId xmlns:p14="http://schemas.microsoft.com/office/powerpoint/2010/main" val="389275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ca-E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idx="10"/>
          </p:nvPr>
        </p:nvSpPr>
        <p:spPr/>
        <p:txBody>
          <a:bodyPr/>
          <a:lstStyle/>
          <a:p>
            <a:pPr>
              <a:defRPr/>
            </a:pPr>
            <a:fld id="{DD46A281-6EE9-4081-A24F-54DA2F7D8B56}" type="slidenum">
              <a:rPr lang="en-US" smtClean="0"/>
              <a:pPr>
                <a:defRPr/>
              </a:pPr>
              <a:t>42</a:t>
            </a:fld>
            <a:endParaRPr lang="en-US"/>
          </a:p>
        </p:txBody>
      </p:sp>
    </p:spTree>
    <p:extLst>
      <p:ext uri="{BB962C8B-B14F-4D97-AF65-F5344CB8AC3E}">
        <p14:creationId xmlns:p14="http://schemas.microsoft.com/office/powerpoint/2010/main" val="356169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idx="10"/>
          </p:nvPr>
        </p:nvSpPr>
        <p:spPr/>
        <p:txBody>
          <a:bodyPr/>
          <a:lstStyle/>
          <a:p>
            <a:pPr>
              <a:defRPr/>
            </a:pPr>
            <a:fld id="{DD46A281-6EE9-4081-A24F-54DA2F7D8B56}" type="slidenum">
              <a:rPr lang="en-US" smtClean="0"/>
              <a:pPr>
                <a:defRPr/>
              </a:pPr>
              <a:t>43</a:t>
            </a:fld>
            <a:endParaRPr lang="en-US"/>
          </a:p>
        </p:txBody>
      </p:sp>
    </p:spTree>
    <p:extLst>
      <p:ext uri="{BB962C8B-B14F-4D97-AF65-F5344CB8AC3E}">
        <p14:creationId xmlns:p14="http://schemas.microsoft.com/office/powerpoint/2010/main" val="1298802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7/4/19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7/4/19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7/4/19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7/4/19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71" name="Shape 71"/>
          <p:cNvSpPr>
            <a:spLocks noGrp="1"/>
          </p:cNvSpPr>
          <p:nvPr>
            <p:ph type="title"/>
          </p:nvPr>
        </p:nvSpPr>
        <p:spPr>
          <a:xfrm>
            <a:off x="609601" y="457200"/>
            <a:ext cx="10972800" cy="1371600"/>
          </a:xfrm>
          <a:prstGeom prst="rect">
            <a:avLst/>
          </a:prstGeom>
        </p:spPr>
        <p:txBody>
          <a:bodyPr/>
          <a:lstStyle/>
          <a:p>
            <a:pPr lvl="0">
              <a:defRPr sz="1800">
                <a:solidFill>
                  <a:srgbClr val="000000"/>
                </a:solidFill>
              </a:defRPr>
            </a:pPr>
            <a:r>
              <a:rPr sz="4000">
                <a:solidFill>
                  <a:srgbClr val="424456"/>
                </a:solidFill>
              </a:rPr>
              <a:t>Click to edit Master title style</a:t>
            </a:r>
          </a:p>
        </p:txBody>
      </p:sp>
      <p:sp>
        <p:nvSpPr>
          <p:cNvPr id="72" name="Shape 72"/>
          <p:cNvSpPr>
            <a:spLocks noGrp="1"/>
          </p:cNvSpPr>
          <p:nvPr>
            <p:ph type="sldNum" sz="quarter" idx="2"/>
          </p:nvPr>
        </p:nvSpPr>
        <p:spPr>
          <a:xfrm>
            <a:off x="8737600" y="6354940"/>
            <a:ext cx="2844801" cy="350663"/>
          </a:xfrm>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3295501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7/4/19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7/4/19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7/4/19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7/4/19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7/4/19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7/4/19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7/4/19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7/4/19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6MIkoLBWRv0" TargetMode="External"/><Relationship Id="rId7" Type="http://schemas.openxmlformats.org/officeDocument/2006/relationships/image" Target="../media/image13.tiff"/><Relationship Id="rId2" Type="http://schemas.openxmlformats.org/officeDocument/2006/relationships/hyperlink" Target="https://youtu.be/9owTAISsvwk" TargetMode="External"/><Relationship Id="rId1" Type="http://schemas.openxmlformats.org/officeDocument/2006/relationships/slideLayout" Target="../slideLayouts/slideLayout5.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gvvGTnKhWELHgS9xj11GOLnQrpNVODd9/view?ts=5c6e6721" TargetMode="External"/><Relationship Id="rId2" Type="http://schemas.openxmlformats.org/officeDocument/2006/relationships/hyperlink" Target="https://drive.google.com/file/d/1DtiEoqKswyemw55kf9UWKuutqE1GY47L/view?ts=5c6e6744" TargetMode="Externa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deadsocial.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bbc.co.uk/news/business-40935790" TargetMode="External"/><Relationship Id="rId5" Type="http://schemas.openxmlformats.org/officeDocument/2006/relationships/hyperlink" Target="http://eterni.me/" TargetMode="Externa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businessinsider.com/apples-secret-to-staying-on-message-2010-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www.statista.com/statistics/304827/number-of-facebook-users-in-india/" TargetMode="External"/><Relationship Id="rId4" Type="http://schemas.openxmlformats.org/officeDocument/2006/relationships/hyperlink" Target="https://www.statista.com/statistics/284436/india-social-network-penetr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Digital Media and Society</a:t>
            </a:r>
          </a:p>
        </p:txBody>
      </p:sp>
      <p:sp>
        <p:nvSpPr>
          <p:cNvPr id="7" name="Subtitle 6"/>
          <p:cNvSpPr>
            <a:spLocks noGrp="1"/>
          </p:cNvSpPr>
          <p:nvPr>
            <p:ph type="subTitle" idx="1"/>
          </p:nvPr>
        </p:nvSpPr>
        <p:spPr>
          <a:xfrm>
            <a:off x="1104900" y="4148254"/>
            <a:ext cx="5734050" cy="1319095"/>
          </a:xfrm>
        </p:spPr>
        <p:txBody>
          <a:bodyPr>
            <a:normAutofit fontScale="92500"/>
          </a:bodyPr>
          <a:lstStyle/>
          <a:p>
            <a:r>
              <a:rPr lang="en-GB" dirty="0"/>
              <a:t>Digital society, mental health and India: IDR framework</a:t>
            </a:r>
          </a:p>
          <a:p>
            <a:r>
              <a:rPr lang="en-GB" dirty="0"/>
              <a:t>MHECON 2019, Reporting Mental Health in Media: ‘Words Matter’</a:t>
            </a:r>
          </a:p>
          <a:p>
            <a:r>
              <a:rPr lang="en-GB" dirty="0">
                <a:latin typeface="Calibri" panose="020F0502020204030204" pitchFamily="34" charset="0"/>
                <a:ea typeface="Calibri" panose="020F0502020204030204" pitchFamily="34" charset="0"/>
                <a:cs typeface="Times New Roman" panose="02020603050405020304" pitchFamily="18" charset="0"/>
              </a:rPr>
              <a:t>23</a:t>
            </a:r>
            <a:r>
              <a:rPr lang="en-GB" baseline="30000" dirty="0">
                <a:latin typeface="Calibri" panose="020F0502020204030204" pitchFamily="34" charset="0"/>
                <a:ea typeface="Calibri" panose="020F0502020204030204" pitchFamily="34" charset="0"/>
                <a:cs typeface="Times New Roman" panose="02020603050405020304" pitchFamily="18" charset="0"/>
              </a:rPr>
              <a:t>rd</a:t>
            </a:r>
            <a:r>
              <a:rPr lang="en-GB" dirty="0">
                <a:latin typeface="Calibri" panose="020F0502020204030204" pitchFamily="34" charset="0"/>
                <a:ea typeface="Calibri" panose="020F0502020204030204" pitchFamily="34" charset="0"/>
                <a:cs typeface="Times New Roman" panose="02020603050405020304" pitchFamily="18" charset="0"/>
              </a:rPr>
              <a:t> February 2019, NIMHANS, Bangalore</a:t>
            </a:r>
          </a:p>
          <a:p>
            <a:r>
              <a:rPr lang="en-GB" dirty="0" err="1">
                <a:latin typeface="Calibri" panose="020F0502020204030204" pitchFamily="34" charset="0"/>
                <a:ea typeface="Calibri" panose="020F0502020204030204" pitchFamily="34" charset="0"/>
                <a:cs typeface="Times New Roman" panose="02020603050405020304" pitchFamily="18" charset="0"/>
              </a:rPr>
              <a:t>Dr.</a:t>
            </a:r>
            <a:r>
              <a:rPr lang="en-GB" dirty="0">
                <a:latin typeface="Calibri" panose="020F0502020204030204" pitchFamily="34" charset="0"/>
                <a:ea typeface="Calibri" panose="020F0502020204030204" pitchFamily="34" charset="0"/>
                <a:cs typeface="Times New Roman" panose="02020603050405020304" pitchFamily="18" charset="0"/>
              </a:rPr>
              <a:t> Indrani Lahiri, PhD, SFHEA, FRSA</a:t>
            </a:r>
          </a:p>
          <a:p>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8" name="Picture 7" descr="dmu_logo">
            <a:extLst>
              <a:ext uri="{FF2B5EF4-FFF2-40B4-BE49-F238E27FC236}">
                <a16:creationId xmlns:a16="http://schemas.microsoft.com/office/drawing/2014/main" id="{8E7F739E-C4E7-E349-BD07-9CA34975CB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04839" y="153252"/>
            <a:ext cx="1771650" cy="666750"/>
          </a:xfrm>
          <a:prstGeom prst="rect">
            <a:avLst/>
          </a:prstGeom>
          <a:noFill/>
          <a:ln>
            <a:noFill/>
          </a:ln>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humans</a:t>
            </a:r>
          </a:p>
        </p:txBody>
      </p:sp>
      <p:sp>
        <p:nvSpPr>
          <p:cNvPr id="3" name="Content Placeholder 2"/>
          <p:cNvSpPr>
            <a:spLocks noGrp="1"/>
          </p:cNvSpPr>
          <p:nvPr>
            <p:ph sz="half" idx="1"/>
          </p:nvPr>
        </p:nvSpPr>
        <p:spPr/>
        <p:txBody>
          <a:bodyPr>
            <a:normAutofit lnSpcReduction="10000"/>
          </a:bodyPr>
          <a:lstStyle/>
          <a:p>
            <a:r>
              <a:rPr lang="en-GB" dirty="0"/>
              <a:t>Siren </a:t>
            </a:r>
            <a:r>
              <a:rPr lang="en-GB" dirty="0">
                <a:hlinkClick r:id="rId2"/>
              </a:rPr>
              <a:t>https://youtu.be/9owTAISsvwk</a:t>
            </a:r>
            <a:endParaRPr lang="en-GB" dirty="0"/>
          </a:p>
          <a:p>
            <a:r>
              <a:rPr lang="en-US" dirty="0"/>
              <a:t>Meet Mike </a:t>
            </a:r>
            <a:r>
              <a:rPr lang="en-US" dirty="0">
                <a:hlinkClick r:id="rId3"/>
              </a:rPr>
              <a:t>https://youtu.be/6MIkoLBWRv0</a:t>
            </a:r>
            <a:endParaRPr lang="en-US" dirty="0"/>
          </a:p>
          <a:p>
            <a:r>
              <a:rPr lang="en-US" dirty="0" err="1"/>
              <a:t>Normalising</a:t>
            </a:r>
            <a:r>
              <a:rPr lang="en-US" dirty="0"/>
              <a:t> doctoring</a:t>
            </a:r>
          </a:p>
          <a:p>
            <a:r>
              <a:rPr lang="en-US" dirty="0"/>
              <a:t>Faking representation</a:t>
            </a:r>
          </a:p>
          <a:p>
            <a:r>
              <a:rPr lang="en-US" dirty="0"/>
              <a:t>Technology induced personalities created from scratch</a:t>
            </a:r>
          </a:p>
          <a:p>
            <a:r>
              <a:rPr lang="en-US" dirty="0"/>
              <a:t>Read human emotions, no bad day/bad attitude</a:t>
            </a:r>
          </a:p>
          <a:p>
            <a:r>
              <a:rPr lang="en-US" dirty="0"/>
              <a:t>“Fourth revolution of humanity”</a:t>
            </a:r>
          </a:p>
          <a:p>
            <a:r>
              <a:rPr lang="en-US" dirty="0"/>
              <a:t>Digital transformation strategy</a:t>
            </a:r>
          </a:p>
        </p:txBody>
      </p:sp>
      <p:pic>
        <p:nvPicPr>
          <p:cNvPr id="5" name="Picture 4" descr="dmu_logo">
            <a:extLst>
              <a:ext uri="{FF2B5EF4-FFF2-40B4-BE49-F238E27FC236}">
                <a16:creationId xmlns:a16="http://schemas.microsoft.com/office/drawing/2014/main" id="{27DA0A2D-1987-8041-8578-90FB295310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13932" y="148683"/>
            <a:ext cx="1771650" cy="666750"/>
          </a:xfrm>
          <a:prstGeom prst="rect">
            <a:avLst/>
          </a:prstGeom>
          <a:noFill/>
          <a:ln>
            <a:noFill/>
          </a:ln>
        </p:spPr>
      </p:pic>
      <p:pic>
        <p:nvPicPr>
          <p:cNvPr id="8" name="Content Placeholder 7">
            <a:extLst>
              <a:ext uri="{FF2B5EF4-FFF2-40B4-BE49-F238E27FC236}">
                <a16:creationId xmlns:a16="http://schemas.microsoft.com/office/drawing/2014/main" id="{1479E26D-1E8E-BF4F-8DC7-248BA5C78AB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0682" y="1400524"/>
            <a:ext cx="4746362" cy="3075644"/>
          </a:xfrm>
        </p:spPr>
      </p:pic>
      <p:sp>
        <p:nvSpPr>
          <p:cNvPr id="9" name="Rectangle 8">
            <a:extLst>
              <a:ext uri="{FF2B5EF4-FFF2-40B4-BE49-F238E27FC236}">
                <a16:creationId xmlns:a16="http://schemas.microsoft.com/office/drawing/2014/main" id="{A240AB3A-BCF4-E540-8535-F6F6751AB857}"/>
              </a:ext>
            </a:extLst>
          </p:cNvPr>
          <p:cNvSpPr/>
          <p:nvPr/>
        </p:nvSpPr>
        <p:spPr>
          <a:xfrm rot="20949790">
            <a:off x="5669517" y="3569717"/>
            <a:ext cx="5748690" cy="369332"/>
          </a:xfrm>
          <a:prstGeom prst="rect">
            <a:avLst/>
          </a:prstGeom>
        </p:spPr>
        <p:txBody>
          <a:bodyPr wrap="none">
            <a:spAutoFit/>
          </a:bodyPr>
          <a:lstStyle/>
          <a:p>
            <a:r>
              <a:rPr lang="en-GB" dirty="0">
                <a:solidFill>
                  <a:srgbClr val="C00000"/>
                </a:solidFill>
              </a:rPr>
              <a:t>Lil </a:t>
            </a:r>
            <a:r>
              <a:rPr lang="en-GB" dirty="0" err="1">
                <a:solidFill>
                  <a:srgbClr val="C00000"/>
                </a:solidFill>
              </a:rPr>
              <a:t>Miquela</a:t>
            </a:r>
            <a:r>
              <a:rPr lang="en-GB" dirty="0">
                <a:solidFill>
                  <a:srgbClr val="C00000"/>
                </a:solidFill>
              </a:rPr>
              <a:t>, digital influencer with human following</a:t>
            </a:r>
            <a:endParaRPr lang="en-US" dirty="0">
              <a:solidFill>
                <a:srgbClr val="C00000"/>
              </a:solidFill>
            </a:endParaRPr>
          </a:p>
        </p:txBody>
      </p:sp>
      <p:pic>
        <p:nvPicPr>
          <p:cNvPr id="10" name="Picture 9">
            <a:extLst>
              <a:ext uri="{FF2B5EF4-FFF2-40B4-BE49-F238E27FC236}">
                <a16:creationId xmlns:a16="http://schemas.microsoft.com/office/drawing/2014/main" id="{14D1E4B5-B107-4044-8729-61F5FA553522}"/>
              </a:ext>
            </a:extLst>
          </p:cNvPr>
          <p:cNvPicPr>
            <a:picLocks noChangeAspect="1"/>
          </p:cNvPicPr>
          <p:nvPr/>
        </p:nvPicPr>
        <p:blipFill>
          <a:blip r:embed="rId6"/>
          <a:stretch>
            <a:fillRect/>
          </a:stretch>
        </p:blipFill>
        <p:spPr>
          <a:xfrm>
            <a:off x="6170682" y="4661481"/>
            <a:ext cx="3797300" cy="2133600"/>
          </a:xfrm>
          <a:prstGeom prst="rect">
            <a:avLst/>
          </a:prstGeom>
        </p:spPr>
      </p:pic>
      <p:pic>
        <p:nvPicPr>
          <p:cNvPr id="11" name="Picture 10">
            <a:extLst>
              <a:ext uri="{FF2B5EF4-FFF2-40B4-BE49-F238E27FC236}">
                <a16:creationId xmlns:a16="http://schemas.microsoft.com/office/drawing/2014/main" id="{4EFECC54-6982-0440-8BF9-EC4368137298}"/>
              </a:ext>
            </a:extLst>
          </p:cNvPr>
          <p:cNvPicPr>
            <a:picLocks noChangeAspect="1"/>
          </p:cNvPicPr>
          <p:nvPr/>
        </p:nvPicPr>
        <p:blipFill>
          <a:blip r:embed="rId7"/>
          <a:stretch>
            <a:fillRect/>
          </a:stretch>
        </p:blipFill>
        <p:spPr>
          <a:xfrm>
            <a:off x="7840260" y="5401273"/>
            <a:ext cx="3561408" cy="654016"/>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MeHeLP</a:t>
            </a:r>
            <a:r>
              <a:rPr lang="en-US" dirty="0"/>
              <a:t> India</a:t>
            </a:r>
          </a:p>
        </p:txBody>
      </p:sp>
      <p:sp>
        <p:nvSpPr>
          <p:cNvPr id="4" name="Text Placeholder 3"/>
          <p:cNvSpPr>
            <a:spLocks noGrp="1"/>
          </p:cNvSpPr>
          <p:nvPr>
            <p:ph type="body" sz="half" idx="2"/>
          </p:nvPr>
        </p:nvSpPr>
        <p:spPr/>
        <p:txBody>
          <a:bodyPr/>
          <a:lstStyle/>
          <a:p>
            <a:r>
              <a:rPr lang="en-US" dirty="0">
                <a:hlinkClick r:id="rId2"/>
              </a:rPr>
              <a:t>https://drive.google.com/file/d/1DtiEoqKswyemw55kf9UWKuutqE1GY47L/view?ts=5c6e6744</a:t>
            </a:r>
            <a:endParaRPr lang="en-US" dirty="0"/>
          </a:p>
          <a:p>
            <a:endParaRPr lang="en-US" dirty="0"/>
          </a:p>
          <a:p>
            <a:r>
              <a:rPr lang="en-US" dirty="0"/>
              <a:t>Trailer</a:t>
            </a:r>
          </a:p>
          <a:p>
            <a:r>
              <a:rPr lang="en-US" dirty="0">
                <a:hlinkClick r:id="rId3"/>
              </a:rPr>
              <a:t>https://drive.google.com/file/d/1gvvGTnKhWELHgS9xj11GOLnQrpNVODd9/view?ts=5c6e6721</a:t>
            </a:r>
            <a:endParaRPr lang="en-US" dirty="0"/>
          </a:p>
          <a:p>
            <a:endParaRPr lang="en-US" dirty="0"/>
          </a:p>
        </p:txBody>
      </p:sp>
      <p:pic>
        <p:nvPicPr>
          <p:cNvPr id="6" name="Picture 5" descr="dmu_logo">
            <a:extLst>
              <a:ext uri="{FF2B5EF4-FFF2-40B4-BE49-F238E27FC236}">
                <a16:creationId xmlns:a16="http://schemas.microsoft.com/office/drawing/2014/main" id="{FE626436-B194-BE47-8193-F3C6CCBF63F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13932" y="76200"/>
            <a:ext cx="1771650" cy="666750"/>
          </a:xfrm>
          <a:prstGeom prst="rect">
            <a:avLst/>
          </a:prstGeom>
          <a:noFill/>
          <a:ln>
            <a:noFill/>
          </a:ln>
        </p:spPr>
      </p:pic>
      <p:sp>
        <p:nvSpPr>
          <p:cNvPr id="7" name="Picture Placeholder 6">
            <a:extLst>
              <a:ext uri="{FF2B5EF4-FFF2-40B4-BE49-F238E27FC236}">
                <a16:creationId xmlns:a16="http://schemas.microsoft.com/office/drawing/2014/main" id="{254A1090-6B3D-444A-8759-8746D1751D5D}"/>
              </a:ext>
            </a:extLst>
          </p:cNvPr>
          <p:cNvSpPr>
            <a:spLocks noGrp="1"/>
          </p:cNvSpPr>
          <p:nvPr>
            <p:ph type="pic" idx="1"/>
          </p:nvPr>
        </p:nvSpPr>
        <p:spPr>
          <a:xfrm>
            <a:off x="4654671" y="1600199"/>
            <a:ext cx="6430912" cy="4572001"/>
          </a:xfrm>
        </p:spPr>
      </p:sp>
      <p:pic>
        <p:nvPicPr>
          <p:cNvPr id="8" name="Picture 7">
            <a:extLst>
              <a:ext uri="{FF2B5EF4-FFF2-40B4-BE49-F238E27FC236}">
                <a16:creationId xmlns:a16="http://schemas.microsoft.com/office/drawing/2014/main" id="{5CDAB979-ABA7-AE47-A74A-40D78BD35F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4671" y="1600199"/>
            <a:ext cx="6430911" cy="4572001"/>
          </a:xfrm>
          <a:prstGeom prst="rect">
            <a:avLst/>
          </a:prstGeom>
        </p:spPr>
      </p:pic>
    </p:spTree>
    <p:extLst>
      <p:ext uri="{BB962C8B-B14F-4D97-AF65-F5344CB8AC3E}">
        <p14:creationId xmlns:p14="http://schemas.microsoft.com/office/powerpoint/2010/main" val="236893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E743-1251-584C-A8EC-AC1420869FC8}"/>
              </a:ext>
            </a:extLst>
          </p:cNvPr>
          <p:cNvSpPr>
            <a:spLocks noGrp="1"/>
          </p:cNvSpPr>
          <p:nvPr>
            <p:ph type="title"/>
          </p:nvPr>
        </p:nvSpPr>
        <p:spPr/>
        <p:txBody>
          <a:bodyPr/>
          <a:lstStyle/>
          <a:p>
            <a:r>
              <a:rPr lang="en-US" dirty="0"/>
              <a:t>digital media and society</a:t>
            </a:r>
          </a:p>
        </p:txBody>
      </p:sp>
      <p:sp>
        <p:nvSpPr>
          <p:cNvPr id="3" name="Text Placeholder 2">
            <a:extLst>
              <a:ext uri="{FF2B5EF4-FFF2-40B4-BE49-F238E27FC236}">
                <a16:creationId xmlns:a16="http://schemas.microsoft.com/office/drawing/2014/main" id="{FAE0D2CC-EA79-9041-B931-B536643EA9A4}"/>
              </a:ext>
            </a:extLst>
          </p:cNvPr>
          <p:cNvSpPr>
            <a:spLocks noGrp="1"/>
          </p:cNvSpPr>
          <p:nvPr>
            <p:ph type="body" idx="1"/>
          </p:nvPr>
        </p:nvSpPr>
        <p:spPr/>
        <p:txBody>
          <a:bodyPr/>
          <a:lstStyle/>
          <a:p>
            <a:r>
              <a:rPr lang="en-US" dirty="0"/>
              <a:t>Strategic communications</a:t>
            </a:r>
          </a:p>
        </p:txBody>
      </p:sp>
    </p:spTree>
    <p:extLst>
      <p:ext uri="{BB962C8B-B14F-4D97-AF65-F5344CB8AC3E}">
        <p14:creationId xmlns:p14="http://schemas.microsoft.com/office/powerpoint/2010/main" val="363429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D4EE-5DEC-1F4C-87BF-539FB223ACCF}"/>
              </a:ext>
            </a:extLst>
          </p:cNvPr>
          <p:cNvSpPr>
            <a:spLocks noGrp="1"/>
          </p:cNvSpPr>
          <p:nvPr>
            <p:ph type="title"/>
          </p:nvPr>
        </p:nvSpPr>
        <p:spPr>
          <a:solidFill>
            <a:schemeClr val="bg2">
              <a:lumMod val="90000"/>
            </a:schemeClr>
          </a:solidFill>
        </p:spPr>
        <p:txBody>
          <a:bodyPr/>
          <a:lstStyle/>
          <a:p>
            <a:r>
              <a:rPr lang="en-GB" dirty="0"/>
              <a:t>Media relations (Digital media relations)</a:t>
            </a:r>
          </a:p>
        </p:txBody>
      </p:sp>
      <p:sp>
        <p:nvSpPr>
          <p:cNvPr id="3" name="Text Placeholder 2">
            <a:extLst>
              <a:ext uri="{FF2B5EF4-FFF2-40B4-BE49-F238E27FC236}">
                <a16:creationId xmlns:a16="http://schemas.microsoft.com/office/drawing/2014/main" id="{1ED82D13-5F37-0D40-9FBC-B8CBD7372797}"/>
              </a:ext>
            </a:extLst>
          </p:cNvPr>
          <p:cNvSpPr>
            <a:spLocks noGrp="1"/>
          </p:cNvSpPr>
          <p:nvPr>
            <p:ph type="body" sz="half" idx="2"/>
          </p:nvPr>
        </p:nvSpPr>
        <p:spPr>
          <a:xfrm>
            <a:off x="1104900" y="1600199"/>
            <a:ext cx="6353174" cy="4957763"/>
          </a:xfrm>
          <a:solidFill>
            <a:srgbClr val="73FEFF"/>
          </a:solidFill>
        </p:spPr>
        <p:txBody>
          <a:bodyPr>
            <a:normAutofit fontScale="77500" lnSpcReduction="20000"/>
          </a:bodyPr>
          <a:lstStyle/>
          <a:p>
            <a:pPr marL="285750" indent="-285750">
              <a:lnSpc>
                <a:spcPct val="120000"/>
              </a:lnSpc>
              <a:spcBef>
                <a:spcPts val="469"/>
              </a:spcBef>
              <a:buFont typeface="Wingdings" pitchFamily="2" charset="2"/>
              <a:buChar char="Ø"/>
            </a:pPr>
            <a:r>
              <a:rPr lang="en-US" sz="2900" dirty="0" err="1"/>
              <a:t>Organisations</a:t>
            </a:r>
            <a:r>
              <a:rPr lang="en-US" sz="2900" dirty="0"/>
              <a:t> and individuals want higher and better media profile</a:t>
            </a:r>
          </a:p>
          <a:p>
            <a:pPr marL="285750" indent="-285750">
              <a:lnSpc>
                <a:spcPct val="120000"/>
              </a:lnSpc>
              <a:spcBef>
                <a:spcPts val="469"/>
              </a:spcBef>
              <a:buFont typeface="Wingdings" pitchFamily="2" charset="2"/>
              <a:buChar char="Ø"/>
            </a:pPr>
            <a:r>
              <a:rPr lang="en-US" sz="2900" dirty="0"/>
              <a:t>Potential to change attitudes of target audience</a:t>
            </a:r>
          </a:p>
          <a:p>
            <a:pPr marL="285750" indent="-285750">
              <a:lnSpc>
                <a:spcPct val="120000"/>
              </a:lnSpc>
              <a:spcBef>
                <a:spcPts val="469"/>
              </a:spcBef>
              <a:buFont typeface="Wingdings" pitchFamily="2" charset="2"/>
              <a:buChar char="Ø"/>
            </a:pPr>
            <a:r>
              <a:rPr lang="en-US" sz="2900" dirty="0"/>
              <a:t>Potential to improve relationships with the community</a:t>
            </a:r>
          </a:p>
          <a:p>
            <a:pPr marL="285750" indent="-285750">
              <a:lnSpc>
                <a:spcPct val="120000"/>
              </a:lnSpc>
              <a:spcBef>
                <a:spcPts val="469"/>
              </a:spcBef>
              <a:buFont typeface="Wingdings" pitchFamily="2" charset="2"/>
              <a:buChar char="Ø"/>
            </a:pPr>
            <a:r>
              <a:rPr lang="en-US" sz="2900" dirty="0"/>
              <a:t>Influence government policy at local, national or international level</a:t>
            </a:r>
          </a:p>
          <a:p>
            <a:pPr marL="285750" indent="-285750">
              <a:lnSpc>
                <a:spcPct val="120000"/>
              </a:lnSpc>
              <a:spcBef>
                <a:spcPts val="469"/>
              </a:spcBef>
              <a:buFont typeface="Wingdings" pitchFamily="2" charset="2"/>
              <a:buChar char="Ø"/>
            </a:pPr>
            <a:r>
              <a:rPr lang="en-US" sz="2900" dirty="0"/>
              <a:t>Improve communications with investors and their  advisers</a:t>
            </a:r>
          </a:p>
          <a:p>
            <a:pPr marL="285750" indent="-285750">
              <a:lnSpc>
                <a:spcPct val="120000"/>
              </a:lnSpc>
              <a:spcBef>
                <a:spcPts val="469"/>
              </a:spcBef>
              <a:buFont typeface="Wingdings" pitchFamily="2" charset="2"/>
              <a:buChar char="Ø"/>
            </a:pPr>
            <a:r>
              <a:rPr lang="en-GB" sz="2900" dirty="0"/>
              <a:t>Improve industrial relations</a:t>
            </a:r>
          </a:p>
          <a:p>
            <a:pPr marL="285750" indent="-285750">
              <a:lnSpc>
                <a:spcPct val="120000"/>
              </a:lnSpc>
              <a:spcBef>
                <a:spcPts val="469"/>
              </a:spcBef>
              <a:buFont typeface="Wingdings" pitchFamily="2" charset="2"/>
              <a:buChar char="Ø"/>
            </a:pPr>
            <a:r>
              <a:rPr lang="en-US" sz="2900" dirty="0"/>
              <a:t>Improve brand image and reputation</a:t>
            </a:r>
          </a:p>
          <a:p>
            <a:pPr marL="285750" indent="-285750">
              <a:lnSpc>
                <a:spcPct val="120000"/>
              </a:lnSpc>
              <a:spcBef>
                <a:spcPts val="469"/>
              </a:spcBef>
              <a:buFont typeface="Wingdings" pitchFamily="2" charset="2"/>
              <a:buChar char="Ø"/>
            </a:pPr>
            <a:r>
              <a:rPr lang="en-US" sz="2900" dirty="0"/>
              <a:t>Establish brand identity</a:t>
            </a:r>
          </a:p>
          <a:p>
            <a:pPr marL="285750" indent="-285750">
              <a:spcBef>
                <a:spcPts val="469"/>
              </a:spcBef>
              <a:buFont typeface="Wingdings" pitchFamily="2" charset="2"/>
              <a:buChar char="Ø"/>
            </a:pPr>
            <a:endParaRPr lang="en-US" dirty="0"/>
          </a:p>
          <a:p>
            <a:endParaRPr lang="en-GB" dirty="0"/>
          </a:p>
        </p:txBody>
      </p:sp>
      <p:pic>
        <p:nvPicPr>
          <p:cNvPr id="5" name="Content Placeholder 4" descr="download (1).jpg">
            <a:extLst>
              <a:ext uri="{FF2B5EF4-FFF2-40B4-BE49-F238E27FC236}">
                <a16:creationId xmlns:a16="http://schemas.microsoft.com/office/drawing/2014/main" id="{09F0E7E4-7085-8C46-9A78-29AC2DB30512}"/>
              </a:ext>
            </a:extLst>
          </p:cNvPr>
          <p:cNvPicPr>
            <a:picLocks noGrp="1" noChangeAspect="1"/>
          </p:cNvPicPr>
          <p:nvPr>
            <p:ph idx="1"/>
          </p:nvPr>
        </p:nvPicPr>
        <p:blipFill>
          <a:blip r:embed="rId2"/>
          <a:stretch>
            <a:fillRect/>
          </a:stretch>
        </p:blipFill>
        <p:spPr>
          <a:xfrm>
            <a:off x="7558088" y="1795346"/>
            <a:ext cx="3527493" cy="4219692"/>
          </a:xfrm>
          <a:prstGeom prst="rect">
            <a:avLst/>
          </a:prstGeom>
        </p:spPr>
      </p:pic>
    </p:spTree>
    <p:extLst>
      <p:ext uri="{BB962C8B-B14F-4D97-AF65-F5344CB8AC3E}">
        <p14:creationId xmlns:p14="http://schemas.microsoft.com/office/powerpoint/2010/main" val="895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png"/>
          <p:cNvPicPr>
            <a:picLocks noChangeAspect="1"/>
          </p:cNvPicPr>
          <p:nvPr/>
        </p:nvPicPr>
        <p:blipFill>
          <a:blip r:embed="rId2"/>
          <a:stretch>
            <a:fillRect/>
          </a:stretch>
        </p:blipFill>
        <p:spPr>
          <a:xfrm>
            <a:off x="621848" y="277445"/>
            <a:ext cx="1429976" cy="895717"/>
          </a:xfrm>
          <a:prstGeom prst="rect">
            <a:avLst/>
          </a:prstGeom>
        </p:spPr>
      </p:pic>
      <p:sp>
        <p:nvSpPr>
          <p:cNvPr id="2" name="Title 1"/>
          <p:cNvSpPr>
            <a:spLocks noGrp="1"/>
          </p:cNvSpPr>
          <p:nvPr>
            <p:ph type="title"/>
          </p:nvPr>
        </p:nvSpPr>
        <p:spPr/>
        <p:txBody>
          <a:bodyPr/>
          <a:lstStyle/>
          <a:p>
            <a:r>
              <a:rPr lang="en-GB" dirty="0"/>
              <a:t>    Right media</a:t>
            </a:r>
          </a:p>
        </p:txBody>
      </p:sp>
      <p:sp>
        <p:nvSpPr>
          <p:cNvPr id="3" name="Content Placeholder 2"/>
          <p:cNvSpPr>
            <a:spLocks noGrp="1"/>
          </p:cNvSpPr>
          <p:nvPr>
            <p:ph sz="half" idx="1"/>
          </p:nvPr>
        </p:nvSpPr>
        <p:spPr>
          <a:xfrm>
            <a:off x="1180341" y="1600198"/>
            <a:ext cx="5206172" cy="4571999"/>
          </a:xfrm>
          <a:solidFill>
            <a:srgbClr val="D5FC79"/>
          </a:solidFill>
        </p:spPr>
        <p:txBody>
          <a:bodyPr>
            <a:normAutofit lnSpcReduction="10000"/>
          </a:bodyPr>
          <a:lstStyle/>
          <a:p>
            <a:r>
              <a:rPr lang="en-GB" sz="2400" dirty="0"/>
              <a:t>Specialist press</a:t>
            </a:r>
          </a:p>
          <a:p>
            <a:r>
              <a:rPr lang="en-GB" sz="2400" dirty="0"/>
              <a:t>National press</a:t>
            </a:r>
          </a:p>
          <a:p>
            <a:r>
              <a:rPr lang="en-GB" sz="2400" dirty="0"/>
              <a:t>Regional press</a:t>
            </a:r>
          </a:p>
          <a:p>
            <a:r>
              <a:rPr lang="en-GB" sz="2400" dirty="0"/>
              <a:t>Local press</a:t>
            </a:r>
          </a:p>
          <a:p>
            <a:r>
              <a:rPr lang="en-GB" sz="2400" dirty="0"/>
              <a:t>Broadcast media (radio and TV)</a:t>
            </a:r>
          </a:p>
          <a:p>
            <a:r>
              <a:rPr lang="en-GB" sz="2400" dirty="0"/>
              <a:t>Social and online media</a:t>
            </a:r>
          </a:p>
          <a:p>
            <a:r>
              <a:rPr lang="en-GB" sz="2400" dirty="0"/>
              <a:t>Press release</a:t>
            </a:r>
          </a:p>
          <a:p>
            <a:r>
              <a:rPr lang="en-GB" sz="2400" dirty="0"/>
              <a:t>Feature</a:t>
            </a:r>
          </a:p>
          <a:p>
            <a:r>
              <a:rPr lang="en-GB" sz="2400" dirty="0"/>
              <a:t>Photo story</a:t>
            </a:r>
          </a:p>
          <a:p>
            <a:endParaRPr lang="en-GB" sz="2400" dirty="0"/>
          </a:p>
          <a:p>
            <a:endParaRPr lang="en-GB" sz="2400" dirty="0"/>
          </a:p>
        </p:txBody>
      </p:sp>
      <p:pic>
        <p:nvPicPr>
          <p:cNvPr id="5" name="Picture 4" descr="download (1).jpg"/>
          <p:cNvPicPr>
            <a:picLocks noChangeAspect="1"/>
          </p:cNvPicPr>
          <p:nvPr/>
        </p:nvPicPr>
        <p:blipFill>
          <a:blip r:embed="rId3"/>
          <a:stretch>
            <a:fillRect/>
          </a:stretch>
        </p:blipFill>
        <p:spPr>
          <a:xfrm>
            <a:off x="7029450" y="1600199"/>
            <a:ext cx="4056132" cy="4571999"/>
          </a:xfrm>
          <a:prstGeom prst="rect">
            <a:avLst/>
          </a:prstGeom>
        </p:spPr>
      </p:pic>
    </p:spTree>
    <p:extLst>
      <p:ext uri="{BB962C8B-B14F-4D97-AF65-F5344CB8AC3E}">
        <p14:creationId xmlns:p14="http://schemas.microsoft.com/office/powerpoint/2010/main" val="18133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 (1).png"/>
          <p:cNvPicPr>
            <a:picLocks noChangeAspect="1"/>
          </p:cNvPicPr>
          <p:nvPr/>
        </p:nvPicPr>
        <p:blipFill rotWithShape="1">
          <a:blip r:embed="rId2"/>
          <a:srcRect l="22307" t="12300" r="16924" b="10824"/>
          <a:stretch/>
        </p:blipFill>
        <p:spPr>
          <a:xfrm>
            <a:off x="957263" y="100013"/>
            <a:ext cx="1128712" cy="1071563"/>
          </a:xfrm>
          <a:prstGeom prst="rect">
            <a:avLst/>
          </a:prstGeom>
        </p:spPr>
      </p:pic>
      <p:sp>
        <p:nvSpPr>
          <p:cNvPr id="3" name="Content Placeholder 2"/>
          <p:cNvSpPr>
            <a:spLocks noGrp="1"/>
          </p:cNvSpPr>
          <p:nvPr>
            <p:ph sz="half" idx="1"/>
          </p:nvPr>
        </p:nvSpPr>
        <p:spPr>
          <a:xfrm>
            <a:off x="1282695" y="1495293"/>
            <a:ext cx="4132263" cy="5022867"/>
          </a:xfrm>
        </p:spPr>
        <p:txBody>
          <a:bodyPr/>
          <a:lstStyle/>
          <a:p>
            <a:pPr algn="ctr"/>
            <a:r>
              <a:rPr lang="en-GB" sz="2400" dirty="0"/>
              <a:t>Editor </a:t>
            </a:r>
            <a:br>
              <a:rPr lang="en-GB" sz="2400" dirty="0"/>
            </a:br>
            <a:r>
              <a:rPr lang="en-GB" sz="2400" dirty="0"/>
              <a:t>News editor </a:t>
            </a:r>
            <a:br>
              <a:rPr lang="en-GB" sz="2400" dirty="0"/>
            </a:br>
            <a:r>
              <a:rPr lang="en-GB" sz="2400" dirty="0"/>
              <a:t>Letters editor </a:t>
            </a:r>
            <a:br>
              <a:rPr lang="en-GB" sz="2400" dirty="0"/>
            </a:br>
            <a:r>
              <a:rPr lang="en-GB" sz="2400" dirty="0"/>
              <a:t>Features Editor/programme Producer items</a:t>
            </a:r>
            <a:br>
              <a:rPr lang="en-GB" sz="2400" dirty="0"/>
            </a:br>
            <a:r>
              <a:rPr lang="en-GB" sz="2400" dirty="0"/>
              <a:t>Forward planning desks </a:t>
            </a:r>
            <a:br>
              <a:rPr lang="en-GB" sz="2400" dirty="0"/>
            </a:br>
            <a:r>
              <a:rPr lang="en-GB" sz="2400" dirty="0"/>
              <a:t>Correspondents </a:t>
            </a:r>
            <a:br>
              <a:rPr lang="en-GB" sz="2400" dirty="0"/>
            </a:br>
            <a:r>
              <a:rPr lang="en-GB" sz="2400" dirty="0"/>
              <a:t>Picture editor </a:t>
            </a:r>
            <a:br>
              <a:rPr lang="en-GB" sz="2400" dirty="0"/>
            </a:br>
            <a:r>
              <a:rPr lang="en-GB" sz="2400" dirty="0"/>
              <a:t>Reporters/photographers/cameramen/soundmen gathering.</a:t>
            </a:r>
          </a:p>
        </p:txBody>
      </p:sp>
      <p:sp>
        <p:nvSpPr>
          <p:cNvPr id="4" name="Content Placeholder 3"/>
          <p:cNvSpPr>
            <a:spLocks noGrp="1"/>
          </p:cNvSpPr>
          <p:nvPr>
            <p:ph sz="half" idx="2"/>
          </p:nvPr>
        </p:nvSpPr>
        <p:spPr>
          <a:solidFill>
            <a:schemeClr val="bg2">
              <a:lumMod val="90000"/>
            </a:schemeClr>
          </a:solidFill>
        </p:spPr>
        <p:txBody>
          <a:bodyPr>
            <a:normAutofit/>
          </a:bodyPr>
          <a:lstStyle/>
          <a:p>
            <a:r>
              <a:rPr lang="en-GB" sz="3600" dirty="0">
                <a:solidFill>
                  <a:srgbClr val="C00000"/>
                </a:solidFill>
              </a:rPr>
              <a:t>Simplifying message</a:t>
            </a:r>
          </a:p>
          <a:p>
            <a:r>
              <a:rPr lang="en-GB" sz="3600" dirty="0">
                <a:solidFill>
                  <a:srgbClr val="C00000"/>
                </a:solidFill>
              </a:rPr>
              <a:t>Content</a:t>
            </a:r>
          </a:p>
          <a:p>
            <a:r>
              <a:rPr lang="en-GB" sz="3600" dirty="0">
                <a:solidFill>
                  <a:srgbClr val="C00000"/>
                </a:solidFill>
              </a:rPr>
              <a:t>Preference</a:t>
            </a:r>
          </a:p>
          <a:p>
            <a:r>
              <a:rPr lang="en-GB" sz="3600" dirty="0">
                <a:solidFill>
                  <a:srgbClr val="C00000"/>
                </a:solidFill>
              </a:rPr>
              <a:t>Story</a:t>
            </a:r>
          </a:p>
          <a:p>
            <a:r>
              <a:rPr lang="en-GB" sz="3600" dirty="0">
                <a:solidFill>
                  <a:srgbClr val="C00000"/>
                </a:solidFill>
              </a:rPr>
              <a:t>Relevance </a:t>
            </a:r>
          </a:p>
        </p:txBody>
      </p:sp>
      <p:sp>
        <p:nvSpPr>
          <p:cNvPr id="7" name="Title 6">
            <a:extLst>
              <a:ext uri="{FF2B5EF4-FFF2-40B4-BE49-F238E27FC236}">
                <a16:creationId xmlns:a16="http://schemas.microsoft.com/office/drawing/2014/main" id="{867698EE-BA5B-BA46-BF57-36ACE4561A9C}"/>
              </a:ext>
            </a:extLst>
          </p:cNvPr>
          <p:cNvSpPr>
            <a:spLocks noGrp="1"/>
          </p:cNvSpPr>
          <p:nvPr>
            <p:ph type="title"/>
          </p:nvPr>
        </p:nvSpPr>
        <p:spPr>
          <a:xfrm>
            <a:off x="1521619" y="87313"/>
            <a:ext cx="9980682" cy="1096962"/>
          </a:xfrm>
        </p:spPr>
        <p:txBody>
          <a:bodyPr/>
          <a:lstStyle/>
          <a:p>
            <a:r>
              <a:rPr lang="en-GB" dirty="0"/>
              <a:t>Developing the media relations</a:t>
            </a:r>
          </a:p>
        </p:txBody>
      </p:sp>
    </p:spTree>
    <p:extLst>
      <p:ext uri="{BB962C8B-B14F-4D97-AF65-F5344CB8AC3E}">
        <p14:creationId xmlns:p14="http://schemas.microsoft.com/office/powerpoint/2010/main" val="22550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8398-42D3-B848-9C68-01436F91EB1C}"/>
              </a:ext>
            </a:extLst>
          </p:cNvPr>
          <p:cNvSpPr>
            <a:spLocks noGrp="1"/>
          </p:cNvSpPr>
          <p:nvPr>
            <p:ph type="title"/>
          </p:nvPr>
        </p:nvSpPr>
        <p:spPr/>
        <p:txBody>
          <a:bodyPr/>
          <a:lstStyle/>
          <a:p>
            <a:r>
              <a:rPr lang="en-GB" dirty="0"/>
              <a:t>Theoretical relevance (communicating mental health)</a:t>
            </a:r>
          </a:p>
        </p:txBody>
      </p:sp>
      <p:pic>
        <p:nvPicPr>
          <p:cNvPr id="4" name="Picture 3" descr="download (2).jpg">
            <a:extLst>
              <a:ext uri="{FF2B5EF4-FFF2-40B4-BE49-F238E27FC236}">
                <a16:creationId xmlns:a16="http://schemas.microsoft.com/office/drawing/2014/main" id="{5CBEA047-7208-D549-9554-8F7FEF3CD8A2}"/>
              </a:ext>
            </a:extLst>
          </p:cNvPr>
          <p:cNvPicPr>
            <a:picLocks noChangeAspect="1"/>
          </p:cNvPicPr>
          <p:nvPr/>
        </p:nvPicPr>
        <p:blipFill>
          <a:blip r:embed="rId2">
            <a:alphaModFix amt="50000"/>
          </a:blip>
          <a:stretch>
            <a:fillRect/>
          </a:stretch>
        </p:blipFill>
        <p:spPr>
          <a:xfrm>
            <a:off x="1104900" y="1428750"/>
            <a:ext cx="9980681" cy="5029200"/>
          </a:xfrm>
          <a:prstGeom prst="rect">
            <a:avLst/>
          </a:prstGeom>
        </p:spPr>
      </p:pic>
      <p:sp>
        <p:nvSpPr>
          <p:cNvPr id="5" name="TextBox 4">
            <a:extLst>
              <a:ext uri="{FF2B5EF4-FFF2-40B4-BE49-F238E27FC236}">
                <a16:creationId xmlns:a16="http://schemas.microsoft.com/office/drawing/2014/main" id="{20B4B772-3CD5-5D45-A3EB-F9C46A7C31E5}"/>
              </a:ext>
            </a:extLst>
          </p:cNvPr>
          <p:cNvSpPr txBox="1"/>
          <p:nvPr/>
        </p:nvSpPr>
        <p:spPr>
          <a:xfrm>
            <a:off x="2914650" y="1885950"/>
            <a:ext cx="2500313" cy="707886"/>
          </a:xfrm>
          <a:prstGeom prst="rect">
            <a:avLst/>
          </a:prstGeom>
          <a:noFill/>
        </p:spPr>
        <p:txBody>
          <a:bodyPr wrap="square" rtlCol="0">
            <a:spAutoFit/>
          </a:bodyPr>
          <a:lstStyle/>
          <a:p>
            <a:r>
              <a:rPr lang="en-GB" sz="4000" b="1" dirty="0">
                <a:solidFill>
                  <a:srgbClr val="0070C0"/>
                </a:solidFill>
              </a:rPr>
              <a:t>Framing</a:t>
            </a:r>
            <a:endParaRPr lang="en-GB" b="1" dirty="0">
              <a:solidFill>
                <a:srgbClr val="0070C0"/>
              </a:solidFill>
            </a:endParaRPr>
          </a:p>
        </p:txBody>
      </p:sp>
      <p:sp>
        <p:nvSpPr>
          <p:cNvPr id="6" name="TextBox 5">
            <a:extLst>
              <a:ext uri="{FF2B5EF4-FFF2-40B4-BE49-F238E27FC236}">
                <a16:creationId xmlns:a16="http://schemas.microsoft.com/office/drawing/2014/main" id="{97D6E993-A896-A54E-9E2D-35BE1091FAB0}"/>
              </a:ext>
            </a:extLst>
          </p:cNvPr>
          <p:cNvSpPr txBox="1"/>
          <p:nvPr/>
        </p:nvSpPr>
        <p:spPr>
          <a:xfrm>
            <a:off x="6700838" y="1532007"/>
            <a:ext cx="4257675" cy="707886"/>
          </a:xfrm>
          <a:prstGeom prst="rect">
            <a:avLst/>
          </a:prstGeom>
          <a:noFill/>
        </p:spPr>
        <p:txBody>
          <a:bodyPr wrap="square" rtlCol="0">
            <a:spAutoFit/>
          </a:bodyPr>
          <a:lstStyle/>
          <a:p>
            <a:r>
              <a:rPr lang="en-GB" sz="4000" b="1" dirty="0">
                <a:solidFill>
                  <a:srgbClr val="C00000"/>
                </a:solidFill>
              </a:rPr>
              <a:t>Agenda-setting</a:t>
            </a:r>
            <a:endParaRPr lang="en-GB" sz="2400" b="1" dirty="0">
              <a:solidFill>
                <a:srgbClr val="C00000"/>
              </a:solidFill>
            </a:endParaRPr>
          </a:p>
        </p:txBody>
      </p:sp>
      <p:sp>
        <p:nvSpPr>
          <p:cNvPr id="7" name="TextBox 6">
            <a:extLst>
              <a:ext uri="{FF2B5EF4-FFF2-40B4-BE49-F238E27FC236}">
                <a16:creationId xmlns:a16="http://schemas.microsoft.com/office/drawing/2014/main" id="{0DFF41CA-4720-9046-A966-BBAB0F54FB5C}"/>
              </a:ext>
            </a:extLst>
          </p:cNvPr>
          <p:cNvSpPr txBox="1"/>
          <p:nvPr/>
        </p:nvSpPr>
        <p:spPr>
          <a:xfrm>
            <a:off x="1443037" y="5100638"/>
            <a:ext cx="3557587" cy="707886"/>
          </a:xfrm>
          <a:prstGeom prst="rect">
            <a:avLst/>
          </a:prstGeom>
          <a:noFill/>
        </p:spPr>
        <p:txBody>
          <a:bodyPr wrap="square" rtlCol="0">
            <a:spAutoFit/>
          </a:bodyPr>
          <a:lstStyle/>
          <a:p>
            <a:r>
              <a:rPr lang="en-GB" sz="4000" b="1" dirty="0">
                <a:solidFill>
                  <a:srgbClr val="7030A0"/>
                </a:solidFill>
              </a:rPr>
              <a:t>Cultivation</a:t>
            </a:r>
          </a:p>
        </p:txBody>
      </p:sp>
      <p:sp>
        <p:nvSpPr>
          <p:cNvPr id="8" name="TextBox 7">
            <a:extLst>
              <a:ext uri="{FF2B5EF4-FFF2-40B4-BE49-F238E27FC236}">
                <a16:creationId xmlns:a16="http://schemas.microsoft.com/office/drawing/2014/main" id="{3D7328E1-E603-B840-BF0D-9687311A5089}"/>
              </a:ext>
            </a:extLst>
          </p:cNvPr>
          <p:cNvSpPr txBox="1"/>
          <p:nvPr/>
        </p:nvSpPr>
        <p:spPr>
          <a:xfrm>
            <a:off x="6095241" y="5100638"/>
            <a:ext cx="4990340" cy="707886"/>
          </a:xfrm>
          <a:prstGeom prst="rect">
            <a:avLst/>
          </a:prstGeom>
          <a:noFill/>
        </p:spPr>
        <p:txBody>
          <a:bodyPr wrap="square" rtlCol="0">
            <a:spAutoFit/>
          </a:bodyPr>
          <a:lstStyle/>
          <a:p>
            <a:r>
              <a:rPr lang="en-GB" sz="4000" b="1" dirty="0">
                <a:solidFill>
                  <a:srgbClr val="C00000"/>
                </a:solidFill>
              </a:rPr>
              <a:t>Uses Gratification</a:t>
            </a:r>
          </a:p>
        </p:txBody>
      </p:sp>
    </p:spTree>
    <p:extLst>
      <p:ext uri="{BB962C8B-B14F-4D97-AF65-F5344CB8AC3E}">
        <p14:creationId xmlns:p14="http://schemas.microsoft.com/office/powerpoint/2010/main" val="355200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1" y="26681"/>
            <a:ext cx="9982200" cy="1111664"/>
          </a:xfrm>
        </p:spPr>
        <p:txBody>
          <a:bodyPr>
            <a:noAutofit/>
          </a:bodyPr>
          <a:lstStyle/>
          <a:p>
            <a:r>
              <a:rPr lang="en-GB" sz="3600" dirty="0"/>
              <a:t>This is changing the way that newsrooms operate</a:t>
            </a:r>
          </a:p>
        </p:txBody>
      </p:sp>
      <p:sp>
        <p:nvSpPr>
          <p:cNvPr id="3" name="Content Placeholder 2"/>
          <p:cNvSpPr>
            <a:spLocks noGrp="1"/>
          </p:cNvSpPr>
          <p:nvPr>
            <p:ph idx="1"/>
          </p:nvPr>
        </p:nvSpPr>
        <p:spPr/>
        <p:txBody>
          <a:bodyPr>
            <a:normAutofit/>
          </a:bodyPr>
          <a:lstStyle/>
          <a:p>
            <a:pPr marL="0" indent="0" algn="ctr">
              <a:buNone/>
            </a:pPr>
            <a:r>
              <a:rPr lang="en-GB" sz="3600" dirty="0"/>
              <a:t>Single service multiple screens</a:t>
            </a:r>
          </a:p>
        </p:txBody>
      </p:sp>
      <p:pic>
        <p:nvPicPr>
          <p:cNvPr id="57346" name="Picture 2" descr="http://image.slidesharecdn.com/pranddisruptioncopy-130718162949-phpapp02/95/slide-23-638.jpg?1374183062"/>
          <p:cNvPicPr>
            <a:picLocks noChangeAspect="1" noChangeArrowheads="1"/>
          </p:cNvPicPr>
          <p:nvPr/>
        </p:nvPicPr>
        <p:blipFill rotWithShape="1">
          <a:blip r:embed="rId2">
            <a:extLst>
              <a:ext uri="{28A0092B-C50C-407E-A947-70E740481C1C}">
                <a14:useLocalDpi xmlns:a14="http://schemas.microsoft.com/office/drawing/2010/main" val="0"/>
              </a:ext>
            </a:extLst>
          </a:blip>
          <a:srcRect l="213" t="14026" r="-213" b="736"/>
          <a:stretch/>
        </p:blipFill>
        <p:spPr bwMode="auto">
          <a:xfrm>
            <a:off x="2805971" y="2468893"/>
            <a:ext cx="7109553" cy="38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5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Integrated newsrooms</a:t>
            </a:r>
          </a:p>
        </p:txBody>
      </p:sp>
      <p:sp>
        <p:nvSpPr>
          <p:cNvPr id="3" name="Content Placeholder 2"/>
          <p:cNvSpPr>
            <a:spLocks noGrp="1"/>
          </p:cNvSpPr>
          <p:nvPr>
            <p:ph idx="1"/>
          </p:nvPr>
        </p:nvSpPr>
        <p:spPr>
          <a:xfrm>
            <a:off x="1104900" y="1600199"/>
            <a:ext cx="9982200" cy="4684713"/>
          </a:xfrm>
        </p:spPr>
        <p:txBody>
          <a:bodyPr>
            <a:normAutofit/>
          </a:bodyPr>
          <a:lstStyle/>
          <a:p>
            <a:pPr marL="0" indent="0">
              <a:buNone/>
            </a:pPr>
            <a:r>
              <a:rPr lang="en-GB" sz="3200" dirty="0"/>
              <a:t>Newsrooms are now integrated (print/video/online/community/social media, etc.) as a response to audience fragmentation and real-time environment</a:t>
            </a:r>
          </a:p>
        </p:txBody>
      </p:sp>
      <p:pic>
        <p:nvPicPr>
          <p:cNvPr id="58370" name="Picture 2" descr="http://image.slidesharecdn.com/pranddisruptioncopy-130718162949-phpapp02/95/slide-24-638.jpg?1374183062"/>
          <p:cNvPicPr>
            <a:picLocks noChangeAspect="1" noChangeArrowheads="1"/>
          </p:cNvPicPr>
          <p:nvPr/>
        </p:nvPicPr>
        <p:blipFill rotWithShape="1">
          <a:blip r:embed="rId2">
            <a:extLst>
              <a:ext uri="{28A0092B-C50C-407E-A947-70E740481C1C}">
                <a14:useLocalDpi xmlns:a14="http://schemas.microsoft.com/office/drawing/2010/main" val="0"/>
              </a:ext>
            </a:extLst>
          </a:blip>
          <a:srcRect l="8791" t="20847" b="8469"/>
          <a:stretch/>
        </p:blipFill>
        <p:spPr bwMode="auto">
          <a:xfrm>
            <a:off x="3401530" y="3392856"/>
            <a:ext cx="5387421" cy="289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6A80-8A16-7D49-BA92-ED1F79EADF57}"/>
              </a:ext>
            </a:extLst>
          </p:cNvPr>
          <p:cNvSpPr>
            <a:spLocks noGrp="1"/>
          </p:cNvSpPr>
          <p:nvPr>
            <p:ph type="title"/>
          </p:nvPr>
        </p:nvSpPr>
        <p:spPr/>
        <p:txBody>
          <a:bodyPr/>
          <a:lstStyle/>
          <a:p>
            <a:r>
              <a:rPr lang="en-GB" dirty="0"/>
              <a:t>Corporate communications</a:t>
            </a:r>
          </a:p>
        </p:txBody>
      </p:sp>
      <p:sp>
        <p:nvSpPr>
          <p:cNvPr id="3" name="Content Placeholder 2">
            <a:extLst>
              <a:ext uri="{FF2B5EF4-FFF2-40B4-BE49-F238E27FC236}">
                <a16:creationId xmlns:a16="http://schemas.microsoft.com/office/drawing/2014/main" id="{3618EAAB-32CD-F344-A611-0D89CF1A4F3B}"/>
              </a:ext>
            </a:extLst>
          </p:cNvPr>
          <p:cNvSpPr>
            <a:spLocks noGrp="1"/>
          </p:cNvSpPr>
          <p:nvPr>
            <p:ph idx="1"/>
          </p:nvPr>
        </p:nvSpPr>
        <p:spPr/>
        <p:txBody>
          <a:bodyPr>
            <a:normAutofit/>
          </a:bodyPr>
          <a:lstStyle/>
          <a:p>
            <a:r>
              <a:rPr lang="en-GB" sz="2800" dirty="0"/>
              <a:t>Complex organisations are finding they need more integrated operations to deal with the faster news environment</a:t>
            </a:r>
          </a:p>
          <a:p>
            <a:r>
              <a:rPr lang="en-GB" sz="2800" dirty="0"/>
              <a:t>Creating physical proximity is the first step to better news control (e.g. being active on social media</a:t>
            </a:r>
          </a:p>
          <a:p>
            <a:r>
              <a:rPr lang="en-GB" sz="2800" dirty="0"/>
              <a:t>Reorganisation based on audience needs, not organisational units</a:t>
            </a:r>
          </a:p>
          <a:p>
            <a:r>
              <a:rPr lang="en-GB" sz="2800" dirty="0"/>
              <a:t>Digital </a:t>
            </a:r>
            <a:r>
              <a:rPr lang="en-GB" sz="2800" dirty="0" err="1"/>
              <a:t>comms</a:t>
            </a:r>
            <a:r>
              <a:rPr lang="en-GB" sz="2800" dirty="0"/>
              <a:t> teams (once separate) are being integrated</a:t>
            </a:r>
          </a:p>
          <a:p>
            <a:endParaRPr lang="en-GB" sz="2800" dirty="0"/>
          </a:p>
        </p:txBody>
      </p:sp>
    </p:spTree>
    <p:extLst>
      <p:ext uri="{BB962C8B-B14F-4D97-AF65-F5344CB8AC3E}">
        <p14:creationId xmlns:p14="http://schemas.microsoft.com/office/powerpoint/2010/main" val="92249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How is digital society defined?</a:t>
            </a:r>
          </a:p>
        </p:txBody>
      </p:sp>
      <p:sp>
        <p:nvSpPr>
          <p:cNvPr id="14" name="Content Placeholder 13"/>
          <p:cNvSpPr>
            <a:spLocks noGrp="1"/>
          </p:cNvSpPr>
          <p:nvPr>
            <p:ph idx="1"/>
          </p:nvPr>
        </p:nvSpPr>
        <p:spPr/>
        <p:txBody>
          <a:bodyPr/>
          <a:lstStyle/>
          <a:p>
            <a:pPr>
              <a:buFont typeface="Wingdings" pitchFamily="2" charset="2"/>
              <a:buChar char="ü"/>
            </a:pPr>
            <a:endParaRPr lang="en-US" dirty="0"/>
          </a:p>
          <a:p>
            <a:pPr>
              <a:buFont typeface="Wingdings" pitchFamily="2" charset="2"/>
              <a:buChar char="ü"/>
            </a:pPr>
            <a:endParaRPr lang="en-US" dirty="0"/>
          </a:p>
          <a:p>
            <a:pPr>
              <a:buFont typeface="Wingdings" pitchFamily="2" charset="2"/>
              <a:buChar char="ü"/>
            </a:pPr>
            <a:endParaRPr lang="en-US" dirty="0"/>
          </a:p>
          <a:p>
            <a:pPr>
              <a:buFont typeface="Wingdings" pitchFamily="2" charset="2"/>
              <a:buChar char="ü"/>
            </a:pPr>
            <a:endParaRPr lang="en-US" dirty="0"/>
          </a:p>
          <a:p>
            <a:pPr>
              <a:buFont typeface="Wingdings" pitchFamily="2" charset="2"/>
              <a:buChar char="ü"/>
            </a:pPr>
            <a:endParaRPr lang="en-US" dirty="0"/>
          </a:p>
          <a:p>
            <a:pPr>
              <a:buFont typeface="Wingdings" pitchFamily="2" charset="2"/>
              <a:buChar char="ü"/>
            </a:pPr>
            <a:r>
              <a:rPr lang="en-US" dirty="0"/>
              <a:t>Digital things in society to digital society</a:t>
            </a:r>
          </a:p>
          <a:p>
            <a:pPr>
              <a:buFont typeface="Wingdings" pitchFamily="2" charset="2"/>
              <a:buChar char="ü"/>
            </a:pPr>
            <a:r>
              <a:rPr lang="en-US" dirty="0"/>
              <a:t>Digital media and society OR digital media in society OR society of digital humans</a:t>
            </a:r>
          </a:p>
          <a:p>
            <a:pPr>
              <a:buFont typeface="Wingdings" pitchFamily="2" charset="2"/>
              <a:buChar char="ü"/>
            </a:pPr>
            <a:r>
              <a:rPr lang="en-US" dirty="0"/>
              <a:t>Technology is not neutral (socio-economic, political and environmental consequences)</a:t>
            </a:r>
          </a:p>
          <a:p>
            <a:pPr>
              <a:buFont typeface="Wingdings" pitchFamily="2" charset="2"/>
              <a:buChar char="ü"/>
            </a:pPr>
            <a:endParaRPr lang="en-US" dirty="0"/>
          </a:p>
          <a:p>
            <a:pPr>
              <a:buFont typeface="Wingdings" pitchFamily="2" charset="2"/>
              <a:buChar char="ü"/>
            </a:pPr>
            <a:endParaRPr lang="en-US" dirty="0"/>
          </a:p>
        </p:txBody>
      </p:sp>
      <p:pic>
        <p:nvPicPr>
          <p:cNvPr id="4" name="Picture 3" descr="dmu_logo">
            <a:extLst>
              <a:ext uri="{FF2B5EF4-FFF2-40B4-BE49-F238E27FC236}">
                <a16:creationId xmlns:a16="http://schemas.microsoft.com/office/drawing/2014/main" id="{03440846-F9DD-CE49-B08D-45114ED60B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35404" y="185156"/>
            <a:ext cx="1771650" cy="666750"/>
          </a:xfrm>
          <a:prstGeom prst="rect">
            <a:avLst/>
          </a:prstGeom>
          <a:noFill/>
          <a:ln>
            <a:noFill/>
          </a:ln>
        </p:spPr>
      </p:pic>
      <p:pic>
        <p:nvPicPr>
          <p:cNvPr id="9" name="Picture 8">
            <a:extLst>
              <a:ext uri="{FF2B5EF4-FFF2-40B4-BE49-F238E27FC236}">
                <a16:creationId xmlns:a16="http://schemas.microsoft.com/office/drawing/2014/main" id="{BAE07D44-E3B8-DB47-9170-8AC44B325B25}"/>
              </a:ext>
            </a:extLst>
          </p:cNvPr>
          <p:cNvPicPr>
            <a:picLocks noChangeAspect="1"/>
          </p:cNvPicPr>
          <p:nvPr/>
        </p:nvPicPr>
        <p:blipFill>
          <a:blip r:embed="rId3"/>
          <a:stretch>
            <a:fillRect/>
          </a:stretch>
        </p:blipFill>
        <p:spPr>
          <a:xfrm>
            <a:off x="1109031" y="1600200"/>
            <a:ext cx="2910885" cy="2286000"/>
          </a:xfrm>
          <a:prstGeom prst="rect">
            <a:avLst/>
          </a:prstGeom>
        </p:spPr>
      </p:pic>
      <p:pic>
        <p:nvPicPr>
          <p:cNvPr id="10" name="Picture 9">
            <a:extLst>
              <a:ext uri="{FF2B5EF4-FFF2-40B4-BE49-F238E27FC236}">
                <a16:creationId xmlns:a16="http://schemas.microsoft.com/office/drawing/2014/main" id="{4558A500-9846-614A-8FB0-E63FD4FCD98C}"/>
              </a:ext>
            </a:extLst>
          </p:cNvPr>
          <p:cNvPicPr>
            <a:picLocks noChangeAspect="1"/>
          </p:cNvPicPr>
          <p:nvPr/>
        </p:nvPicPr>
        <p:blipFill>
          <a:blip r:embed="rId4"/>
          <a:stretch>
            <a:fillRect/>
          </a:stretch>
        </p:blipFill>
        <p:spPr>
          <a:xfrm>
            <a:off x="4110055" y="1600200"/>
            <a:ext cx="3405867" cy="2286000"/>
          </a:xfrm>
          <a:prstGeom prst="rect">
            <a:avLst/>
          </a:prstGeom>
        </p:spPr>
      </p:pic>
      <p:pic>
        <p:nvPicPr>
          <p:cNvPr id="11" name="Picture 10">
            <a:extLst>
              <a:ext uri="{FF2B5EF4-FFF2-40B4-BE49-F238E27FC236}">
                <a16:creationId xmlns:a16="http://schemas.microsoft.com/office/drawing/2014/main" id="{2F52637D-A684-454F-BCC3-9352FFE60532}"/>
              </a:ext>
            </a:extLst>
          </p:cNvPr>
          <p:cNvPicPr>
            <a:picLocks noChangeAspect="1"/>
          </p:cNvPicPr>
          <p:nvPr/>
        </p:nvPicPr>
        <p:blipFill>
          <a:blip r:embed="rId5"/>
          <a:stretch>
            <a:fillRect/>
          </a:stretch>
        </p:blipFill>
        <p:spPr>
          <a:xfrm>
            <a:off x="7606061" y="1600200"/>
            <a:ext cx="3390900" cy="2286000"/>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Multimedia not </a:t>
            </a:r>
            <a:r>
              <a:rPr lang="en-GB" dirty="0" err="1"/>
              <a:t>monomedia</a:t>
            </a:r>
            <a:endParaRPr lang="en-GB" dirty="0"/>
          </a:p>
        </p:txBody>
      </p:sp>
      <p:sp>
        <p:nvSpPr>
          <p:cNvPr id="3" name="Content Placeholder 2"/>
          <p:cNvSpPr>
            <a:spLocks noGrp="1"/>
          </p:cNvSpPr>
          <p:nvPr>
            <p:ph idx="1"/>
          </p:nvPr>
        </p:nvSpPr>
        <p:spPr>
          <a:xfrm>
            <a:off x="1104901" y="1643051"/>
            <a:ext cx="9980682" cy="4525963"/>
          </a:xfrm>
        </p:spPr>
        <p:txBody>
          <a:bodyPr>
            <a:normAutofit/>
          </a:bodyPr>
          <a:lstStyle/>
          <a:p>
            <a:r>
              <a:rPr lang="en-GB" sz="2400" dirty="0"/>
              <a:t>Newspapers stop being newspapers and ramp up online capacity </a:t>
            </a:r>
          </a:p>
          <a:p>
            <a:r>
              <a:rPr lang="en-GB" sz="2400" dirty="0"/>
              <a:t>Exclusives now broken on Twitter before they hit the ‘mainstream’ media </a:t>
            </a:r>
          </a:p>
          <a:p>
            <a:r>
              <a:rPr lang="en-GB" sz="2400" dirty="0"/>
              <a:t>New emphasis on visual content</a:t>
            </a:r>
          </a:p>
          <a:p>
            <a:r>
              <a:rPr lang="en-GB" sz="2400" dirty="0"/>
              <a:t>News sourced from multiple locations – </a:t>
            </a:r>
            <a:br>
              <a:rPr lang="en-GB" sz="2400" dirty="0"/>
            </a:br>
            <a:r>
              <a:rPr lang="en-GB" sz="2400" dirty="0"/>
              <a:t>often </a:t>
            </a:r>
            <a:r>
              <a:rPr lang="en-GB" sz="2400" dirty="0" err="1"/>
              <a:t>crowdsourced</a:t>
            </a:r>
            <a:endParaRPr lang="en-GB" sz="2400" dirty="0"/>
          </a:p>
          <a:p>
            <a:r>
              <a:rPr lang="en-GB" sz="2400" dirty="0"/>
              <a:t>Community news can have a voice</a:t>
            </a:r>
          </a:p>
          <a:p>
            <a:r>
              <a:rPr lang="en-GB" sz="2400" dirty="0"/>
              <a:t>Rise of the activist – from </a:t>
            </a:r>
            <a:r>
              <a:rPr lang="en-GB" sz="2400" dirty="0" err="1"/>
              <a:t>Kony</a:t>
            </a:r>
            <a:r>
              <a:rPr lang="en-GB" sz="2400" dirty="0"/>
              <a:t> to Portuguese </a:t>
            </a:r>
            <a:br>
              <a:rPr lang="en-GB" sz="2400" dirty="0"/>
            </a:br>
            <a:r>
              <a:rPr lang="en-GB" sz="2400" dirty="0"/>
              <a:t>road safety campaigns</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61" r="19243"/>
          <a:stretch/>
        </p:blipFill>
        <p:spPr bwMode="auto">
          <a:xfrm>
            <a:off x="8942442" y="2743197"/>
            <a:ext cx="2143140" cy="300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26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interactive storytelling</a:t>
            </a:r>
          </a:p>
        </p:txBody>
      </p:sp>
      <p:sp>
        <p:nvSpPr>
          <p:cNvPr id="3" name="Content Placeholder 2"/>
          <p:cNvSpPr>
            <a:spLocks noGrp="1"/>
          </p:cNvSpPr>
          <p:nvPr>
            <p:ph idx="1"/>
          </p:nvPr>
        </p:nvSpPr>
        <p:spPr/>
        <p:txBody>
          <a:bodyPr/>
          <a:lstStyle/>
          <a:p>
            <a:r>
              <a:rPr lang="en-GB" dirty="0"/>
              <a:t>E.g. New York Times ‘Snow Fall’ – combines  written narrative with first-hand video accounts, photography, hyperlinks …</a:t>
            </a:r>
          </a:p>
        </p:txBody>
      </p:sp>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554" y="2786058"/>
            <a:ext cx="4681270" cy="323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55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37587" y="275170"/>
            <a:ext cx="8916829" cy="726017"/>
          </a:xfrm>
        </p:spPr>
        <p:txBody>
          <a:bodyPr>
            <a:normAutofit fontScale="90000"/>
          </a:bodyPr>
          <a:lstStyle/>
          <a:p>
            <a:r>
              <a:rPr lang="en-GB" sz="4700" dirty="0"/>
              <a:t>We’re talking about ‘Convergence’</a:t>
            </a:r>
          </a:p>
        </p:txBody>
      </p:sp>
      <p:sp>
        <p:nvSpPr>
          <p:cNvPr id="25603" name="Content Placeholder 2"/>
          <p:cNvSpPr>
            <a:spLocks noGrp="1"/>
          </p:cNvSpPr>
          <p:nvPr>
            <p:ph idx="1"/>
          </p:nvPr>
        </p:nvSpPr>
        <p:spPr>
          <a:xfrm>
            <a:off x="1637587" y="1508787"/>
            <a:ext cx="8916829" cy="4896248"/>
          </a:xfrm>
        </p:spPr>
        <p:txBody>
          <a:bodyPr>
            <a:normAutofit/>
          </a:bodyPr>
          <a:lstStyle/>
          <a:p>
            <a:pPr>
              <a:spcBef>
                <a:spcPct val="50000"/>
              </a:spcBef>
            </a:pPr>
            <a:r>
              <a:rPr lang="en-GB" dirty="0">
                <a:latin typeface="Rockwell" pitchFamily="18" charset="0"/>
              </a:rPr>
              <a:t>“</a:t>
            </a:r>
            <a:r>
              <a:rPr lang="en-GB" i="1" dirty="0">
                <a:latin typeface="Rockwell" pitchFamily="18" charset="0"/>
              </a:rPr>
              <a:t>coming together of once-separate media in a digital, networked environment</a:t>
            </a:r>
            <a:r>
              <a:rPr lang="en-GB" dirty="0">
                <a:latin typeface="Rockwell" pitchFamily="18" charset="0"/>
              </a:rPr>
              <a:t>” (</a:t>
            </a:r>
            <a:r>
              <a:rPr lang="en-GB" dirty="0" err="1">
                <a:latin typeface="Rockwell" pitchFamily="18" charset="0"/>
              </a:rPr>
              <a:t>Pavlik</a:t>
            </a:r>
            <a:r>
              <a:rPr lang="en-GB" dirty="0">
                <a:latin typeface="Rockwell" pitchFamily="18" charset="0"/>
              </a:rPr>
              <a:t> 2001: 38)</a:t>
            </a:r>
          </a:p>
          <a:p>
            <a:r>
              <a:rPr lang="en-GB" dirty="0"/>
              <a:t>Alternative media and sources i.e. blogger</a:t>
            </a:r>
          </a:p>
          <a:p>
            <a:r>
              <a:rPr lang="en-GB" dirty="0"/>
              <a:t>Declining audiences for newspapers and magazines</a:t>
            </a:r>
          </a:p>
          <a:p>
            <a:r>
              <a:rPr lang="en-GB" dirty="0"/>
              <a:t>Business model in crisis</a:t>
            </a:r>
          </a:p>
          <a:p>
            <a:r>
              <a:rPr lang="en-GB" dirty="0"/>
              <a:t>Gatekeeping/Control of news agendas in decline</a:t>
            </a:r>
          </a:p>
          <a:p>
            <a:r>
              <a:rPr lang="en-GB" dirty="0"/>
              <a:t>Online scrutiny and instant action </a:t>
            </a:r>
          </a:p>
          <a:p>
            <a:r>
              <a:rPr lang="en-GB" dirty="0"/>
              <a:t>Crowds will organise with you, but also against you</a:t>
            </a:r>
          </a:p>
          <a:p>
            <a:r>
              <a:rPr lang="en-GB" dirty="0"/>
              <a:t>More opportunities for direct, unmediated, communications. </a:t>
            </a:r>
          </a:p>
        </p:txBody>
      </p:sp>
    </p:spTree>
    <p:extLst>
      <p:ext uri="{BB962C8B-B14F-4D97-AF65-F5344CB8AC3E}">
        <p14:creationId xmlns:p14="http://schemas.microsoft.com/office/powerpoint/2010/main" val="96409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04095" y="1371600"/>
            <a:ext cx="8640960" cy="5088732"/>
          </a:xfrm>
          <a:prstGeom prst="rect">
            <a:avLst/>
          </a:prstGeom>
          <a:noFill/>
          <a:ln>
            <a:noFill/>
          </a:ln>
        </p:spPr>
      </p:pic>
      <p:sp>
        <p:nvSpPr>
          <p:cNvPr id="5" name="TextBox 4"/>
          <p:cNvSpPr txBox="1"/>
          <p:nvPr/>
        </p:nvSpPr>
        <p:spPr>
          <a:xfrm>
            <a:off x="2782491" y="2199159"/>
            <a:ext cx="7056784" cy="2800767"/>
          </a:xfrm>
          <a:prstGeom prst="rect">
            <a:avLst/>
          </a:prstGeom>
          <a:noFill/>
        </p:spPr>
        <p:txBody>
          <a:bodyPr wrap="square" rtlCol="0">
            <a:spAutoFit/>
          </a:bodyPr>
          <a:lstStyle/>
          <a:p>
            <a:pPr algn="ctr"/>
            <a:r>
              <a:rPr lang="en-GB" sz="4400" b="1" dirty="0"/>
              <a:t>Role of social and digital media in strategic communications?</a:t>
            </a:r>
          </a:p>
        </p:txBody>
      </p:sp>
    </p:spTree>
    <p:extLst>
      <p:ext uri="{BB962C8B-B14F-4D97-AF65-F5344CB8AC3E}">
        <p14:creationId xmlns:p14="http://schemas.microsoft.com/office/powerpoint/2010/main" val="11511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04901" y="1300163"/>
            <a:ext cx="10125074" cy="5314950"/>
          </a:xfrm>
          <a:prstGeom prst="rect">
            <a:avLst/>
          </a:prstGeom>
          <a:noFill/>
          <a:ln>
            <a:noFill/>
          </a:ln>
        </p:spPr>
      </p:pic>
      <p:sp>
        <p:nvSpPr>
          <p:cNvPr id="2" name="Title 1"/>
          <p:cNvSpPr>
            <a:spLocks noGrp="1"/>
          </p:cNvSpPr>
          <p:nvPr>
            <p:ph type="title"/>
          </p:nvPr>
        </p:nvSpPr>
        <p:spPr/>
        <p:txBody>
          <a:bodyPr/>
          <a:lstStyle/>
          <a:p>
            <a:r>
              <a:rPr lang="en-GB" dirty="0"/>
              <a:t>Digital Society (Sociology of digital networks)</a:t>
            </a:r>
          </a:p>
        </p:txBody>
      </p:sp>
      <p:sp>
        <p:nvSpPr>
          <p:cNvPr id="6" name="TextBox 5"/>
          <p:cNvSpPr txBox="1"/>
          <p:nvPr/>
        </p:nvSpPr>
        <p:spPr>
          <a:xfrm>
            <a:off x="1523968" y="5472284"/>
            <a:ext cx="9072626" cy="1785104"/>
          </a:xfrm>
          <a:prstGeom prst="rect">
            <a:avLst/>
          </a:prstGeom>
          <a:noFill/>
        </p:spPr>
        <p:txBody>
          <a:bodyPr wrap="square" rtlCol="0">
            <a:spAutoFit/>
          </a:bodyPr>
          <a:lstStyle/>
          <a:p>
            <a:r>
              <a:rPr lang="en-GB" sz="2000" b="1" dirty="0">
                <a:solidFill>
                  <a:schemeClr val="accent2">
                    <a:lumMod val="75000"/>
                  </a:schemeClr>
                </a:solidFill>
              </a:rPr>
              <a:t>Life is Digital: Back It Up- Digital immortality- </a:t>
            </a:r>
            <a:r>
              <a:rPr lang="en-GB" sz="2000" b="1" dirty="0">
                <a:solidFill>
                  <a:schemeClr val="accent2">
                    <a:lumMod val="75000"/>
                  </a:schemeClr>
                </a:solidFill>
                <a:hlinkClick r:id="rId5"/>
              </a:rPr>
              <a:t>http://eterni.me</a:t>
            </a:r>
            <a:r>
              <a:rPr lang="en-GB" sz="1600" b="1" dirty="0">
                <a:solidFill>
                  <a:srgbClr val="993300"/>
                </a:solidFill>
                <a:hlinkClick r:id="rId5"/>
              </a:rPr>
              <a:t>/</a:t>
            </a:r>
            <a:endParaRPr lang="en-GB" sz="1600" b="1" dirty="0">
              <a:solidFill>
                <a:srgbClr val="993300"/>
              </a:solidFill>
            </a:endParaRPr>
          </a:p>
          <a:p>
            <a:r>
              <a:rPr lang="en-GB" sz="1600" b="1" dirty="0">
                <a:solidFill>
                  <a:srgbClr val="993300"/>
                </a:solidFill>
                <a:hlinkClick r:id="rId6"/>
              </a:rPr>
              <a:t>http://www.bbc.co.uk/news/business-40935790</a:t>
            </a:r>
            <a:endParaRPr lang="en-GB" sz="1600" b="1" dirty="0">
              <a:solidFill>
                <a:srgbClr val="993300"/>
              </a:solidFill>
            </a:endParaRPr>
          </a:p>
          <a:p>
            <a:r>
              <a:rPr lang="en-GB" sz="1600" b="1" dirty="0">
                <a:solidFill>
                  <a:srgbClr val="993300"/>
                </a:solidFill>
                <a:hlinkClick r:id="rId7"/>
              </a:rPr>
              <a:t>http://deadsocial.org/</a:t>
            </a:r>
            <a:endParaRPr lang="en-GB" sz="1600" b="1" dirty="0">
              <a:solidFill>
                <a:srgbClr val="993300"/>
              </a:solidFill>
            </a:endParaRPr>
          </a:p>
          <a:p>
            <a:endParaRPr lang="en-GB" b="1" dirty="0">
              <a:solidFill>
                <a:srgbClr val="993300"/>
              </a:solidFill>
            </a:endParaRPr>
          </a:p>
          <a:p>
            <a:endParaRPr lang="en-GB" b="1" dirty="0">
              <a:solidFill>
                <a:srgbClr val="993300"/>
              </a:solidFill>
            </a:endParaRPr>
          </a:p>
          <a:p>
            <a:endParaRPr lang="en-GB" b="1" dirty="0">
              <a:solidFill>
                <a:srgbClr val="993300"/>
              </a:solidFill>
            </a:endParaRPr>
          </a:p>
        </p:txBody>
      </p:sp>
      <p:sp>
        <p:nvSpPr>
          <p:cNvPr id="8" name="TextBox 7"/>
          <p:cNvSpPr txBox="1"/>
          <p:nvPr/>
        </p:nvSpPr>
        <p:spPr>
          <a:xfrm>
            <a:off x="1666844" y="1476063"/>
            <a:ext cx="9001188" cy="830997"/>
          </a:xfrm>
          <a:prstGeom prst="rect">
            <a:avLst/>
          </a:prstGeom>
          <a:noFill/>
        </p:spPr>
        <p:txBody>
          <a:bodyPr wrap="square" rtlCol="0">
            <a:spAutoFit/>
          </a:bodyPr>
          <a:lstStyle/>
          <a:p>
            <a:r>
              <a:rPr lang="en-GB" sz="2400" b="1" dirty="0">
                <a:solidFill>
                  <a:srgbClr val="993300"/>
                </a:solidFill>
              </a:rPr>
              <a:t>“Network society”- structure and power (Castells, 2000a, 2000b, 2012) </a:t>
            </a:r>
          </a:p>
        </p:txBody>
      </p:sp>
      <p:sp>
        <p:nvSpPr>
          <p:cNvPr id="9" name="TextBox 8"/>
          <p:cNvSpPr txBox="1"/>
          <p:nvPr/>
        </p:nvSpPr>
        <p:spPr>
          <a:xfrm>
            <a:off x="1558928" y="2646137"/>
            <a:ext cx="9072626" cy="1200329"/>
          </a:xfrm>
          <a:prstGeom prst="rect">
            <a:avLst/>
          </a:prstGeom>
          <a:noFill/>
        </p:spPr>
        <p:txBody>
          <a:bodyPr wrap="square" rtlCol="0">
            <a:spAutoFit/>
          </a:bodyPr>
          <a:lstStyle/>
          <a:p>
            <a:pPr algn="just"/>
            <a:r>
              <a:rPr lang="en-GB" sz="2400" b="1" dirty="0">
                <a:solidFill>
                  <a:schemeClr val="accent2">
                    <a:lumMod val="75000"/>
                  </a:schemeClr>
                </a:solidFill>
              </a:rPr>
              <a:t>“Power is now multidimensional, residing in networks, defining rules and norms of digitally connected societies” (Lupton, 2015)</a:t>
            </a:r>
          </a:p>
        </p:txBody>
      </p:sp>
      <p:sp>
        <p:nvSpPr>
          <p:cNvPr id="10" name="TextBox 9"/>
          <p:cNvSpPr txBox="1"/>
          <p:nvPr/>
        </p:nvSpPr>
        <p:spPr>
          <a:xfrm>
            <a:off x="1523968" y="4071942"/>
            <a:ext cx="9001188" cy="1477328"/>
          </a:xfrm>
          <a:prstGeom prst="rect">
            <a:avLst/>
          </a:prstGeom>
          <a:noFill/>
        </p:spPr>
        <p:txBody>
          <a:bodyPr wrap="square" rtlCol="0">
            <a:spAutoFit/>
          </a:bodyPr>
          <a:lstStyle/>
          <a:p>
            <a:pPr algn="just"/>
            <a:r>
              <a:rPr lang="en-GB" sz="2400" b="1" dirty="0">
                <a:solidFill>
                  <a:srgbClr val="993300"/>
                </a:solidFill>
              </a:rPr>
              <a:t>“Digital technologies ...have played major role in creating a new social structure, global economy and a virtual culture” (Castells, 2000a, 2000b, 2012) </a:t>
            </a:r>
          </a:p>
          <a:p>
            <a:endParaRPr lang="en-GB" b="1" dirty="0">
              <a:solidFill>
                <a:srgbClr val="993300"/>
              </a:solidFill>
            </a:endParaRPr>
          </a:p>
        </p:txBody>
      </p:sp>
    </p:spTree>
    <p:extLst>
      <p:ext uri="{BB962C8B-B14F-4D97-AF65-F5344CB8AC3E}">
        <p14:creationId xmlns:p14="http://schemas.microsoft.com/office/powerpoint/2010/main" val="313435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3968" y="1428736"/>
            <a:ext cx="9144064" cy="4665678"/>
          </a:xfrm>
          <a:prstGeom prst="rect">
            <a:avLst/>
          </a:prstGeom>
          <a:noFill/>
          <a:ln>
            <a:noFill/>
          </a:ln>
        </p:spPr>
      </p:pic>
      <p:sp>
        <p:nvSpPr>
          <p:cNvPr id="2" name="Title 1"/>
          <p:cNvSpPr>
            <a:spLocks noGrp="1"/>
          </p:cNvSpPr>
          <p:nvPr>
            <p:ph type="title"/>
          </p:nvPr>
        </p:nvSpPr>
        <p:spPr/>
        <p:txBody>
          <a:bodyPr/>
          <a:lstStyle/>
          <a:p>
            <a:r>
              <a:rPr lang="en-GB" dirty="0"/>
              <a:t>Characteristics</a:t>
            </a:r>
          </a:p>
        </p:txBody>
      </p:sp>
      <p:sp>
        <p:nvSpPr>
          <p:cNvPr id="5" name="TextBox 4"/>
          <p:cNvSpPr txBox="1"/>
          <p:nvPr/>
        </p:nvSpPr>
        <p:spPr>
          <a:xfrm>
            <a:off x="4381488" y="1428736"/>
            <a:ext cx="2214578" cy="1569660"/>
          </a:xfrm>
          <a:prstGeom prst="rect">
            <a:avLst/>
          </a:prstGeom>
          <a:solidFill>
            <a:srgbClr val="92D050"/>
          </a:solidFill>
        </p:spPr>
        <p:txBody>
          <a:bodyPr wrap="square" rtlCol="0">
            <a:spAutoFit/>
          </a:bodyPr>
          <a:lstStyle/>
          <a:p>
            <a:pPr algn="ctr"/>
            <a:r>
              <a:rPr lang="en-GB" sz="2400" b="1" dirty="0"/>
              <a:t>Deluge of information and knowledge</a:t>
            </a:r>
          </a:p>
        </p:txBody>
      </p:sp>
      <p:sp>
        <p:nvSpPr>
          <p:cNvPr id="6" name="TextBox 5"/>
          <p:cNvSpPr txBox="1"/>
          <p:nvPr/>
        </p:nvSpPr>
        <p:spPr>
          <a:xfrm>
            <a:off x="1881158" y="3214687"/>
            <a:ext cx="2214578" cy="830997"/>
          </a:xfrm>
          <a:prstGeom prst="rect">
            <a:avLst/>
          </a:prstGeom>
          <a:solidFill>
            <a:srgbClr val="FFC000"/>
          </a:solidFill>
        </p:spPr>
        <p:txBody>
          <a:bodyPr wrap="square" rtlCol="0">
            <a:spAutoFit/>
          </a:bodyPr>
          <a:lstStyle/>
          <a:p>
            <a:pPr algn="ctr"/>
            <a:r>
              <a:rPr lang="en-GB" sz="2400" b="1" dirty="0"/>
              <a:t>Ordinary people</a:t>
            </a:r>
          </a:p>
        </p:txBody>
      </p:sp>
      <p:sp>
        <p:nvSpPr>
          <p:cNvPr id="7" name="TextBox 6"/>
          <p:cNvSpPr txBox="1"/>
          <p:nvPr/>
        </p:nvSpPr>
        <p:spPr>
          <a:xfrm>
            <a:off x="4524364" y="3929066"/>
            <a:ext cx="2786082" cy="1569660"/>
          </a:xfrm>
          <a:prstGeom prst="rect">
            <a:avLst/>
          </a:prstGeom>
          <a:solidFill>
            <a:srgbClr val="B77A69"/>
          </a:solidFill>
        </p:spPr>
        <p:txBody>
          <a:bodyPr wrap="square" rtlCol="0">
            <a:spAutoFit/>
          </a:bodyPr>
          <a:lstStyle/>
          <a:p>
            <a:pPr algn="ctr"/>
            <a:r>
              <a:rPr lang="en-GB" sz="2400" b="1" dirty="0"/>
              <a:t>Silicon, copper, optical fibre, and wireless infrastructures</a:t>
            </a:r>
          </a:p>
        </p:txBody>
      </p:sp>
      <p:sp>
        <p:nvSpPr>
          <p:cNvPr id="8" name="TextBox 7"/>
          <p:cNvSpPr txBox="1"/>
          <p:nvPr/>
        </p:nvSpPr>
        <p:spPr>
          <a:xfrm>
            <a:off x="8096264" y="1843079"/>
            <a:ext cx="2214578" cy="1569660"/>
          </a:xfrm>
          <a:prstGeom prst="rect">
            <a:avLst/>
          </a:prstGeom>
          <a:solidFill>
            <a:srgbClr val="00B0F0"/>
          </a:solidFill>
        </p:spPr>
        <p:txBody>
          <a:bodyPr wrap="square" rtlCol="0">
            <a:spAutoFit/>
          </a:bodyPr>
          <a:lstStyle/>
          <a:p>
            <a:pPr algn="ctr"/>
            <a:r>
              <a:rPr lang="en-GB" sz="2400" b="1" dirty="0"/>
              <a:t>Digital </a:t>
            </a:r>
            <a:r>
              <a:rPr lang="en-GB" sz="2400" b="1" i="1" dirty="0"/>
              <a:t>things</a:t>
            </a:r>
            <a:r>
              <a:rPr lang="en-GB" sz="2400" b="1" dirty="0"/>
              <a:t> to Digital </a:t>
            </a:r>
            <a:r>
              <a:rPr lang="en-GB" sz="2400" b="1" i="1" dirty="0"/>
              <a:t>societies</a:t>
            </a:r>
          </a:p>
        </p:txBody>
      </p:sp>
      <p:sp>
        <p:nvSpPr>
          <p:cNvPr id="10" name="TextBox 9"/>
          <p:cNvSpPr txBox="1"/>
          <p:nvPr/>
        </p:nvSpPr>
        <p:spPr>
          <a:xfrm>
            <a:off x="8096264" y="4214819"/>
            <a:ext cx="2000264" cy="830997"/>
          </a:xfrm>
          <a:prstGeom prst="rect">
            <a:avLst/>
          </a:prstGeom>
          <a:solidFill>
            <a:srgbClr val="9999FF"/>
          </a:solidFill>
        </p:spPr>
        <p:txBody>
          <a:bodyPr wrap="square" rtlCol="0">
            <a:spAutoFit/>
          </a:bodyPr>
          <a:lstStyle/>
          <a:p>
            <a:r>
              <a:rPr lang="en-GB" sz="2400" b="1" dirty="0"/>
              <a:t>Networked Publics</a:t>
            </a:r>
          </a:p>
        </p:txBody>
      </p:sp>
    </p:spTree>
    <p:extLst>
      <p:ext uri="{BB962C8B-B14F-4D97-AF65-F5344CB8AC3E}">
        <p14:creationId xmlns:p14="http://schemas.microsoft.com/office/powerpoint/2010/main" val="3295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487487" y="1471612"/>
            <a:ext cx="9456737" cy="4549675"/>
          </a:xfrm>
          <a:prstGeom prst="rect">
            <a:avLst/>
          </a:prstGeom>
        </p:spPr>
      </p:pic>
      <p:sp>
        <p:nvSpPr>
          <p:cNvPr id="5" name="TextBox 4"/>
          <p:cNvSpPr txBox="1"/>
          <p:nvPr/>
        </p:nvSpPr>
        <p:spPr>
          <a:xfrm>
            <a:off x="1214860" y="371167"/>
            <a:ext cx="7200478" cy="646331"/>
          </a:xfrm>
          <a:prstGeom prst="rect">
            <a:avLst/>
          </a:prstGeom>
          <a:noFill/>
        </p:spPr>
        <p:txBody>
          <a:bodyPr wrap="square" rtlCol="0">
            <a:spAutoFit/>
          </a:bodyPr>
          <a:lstStyle/>
          <a:p>
            <a:r>
              <a:rPr lang="en-GB" sz="3600" b="1" dirty="0"/>
              <a:t>Awkward conversations</a:t>
            </a:r>
          </a:p>
        </p:txBody>
      </p:sp>
      <p:sp>
        <p:nvSpPr>
          <p:cNvPr id="6" name="TextBox 5"/>
          <p:cNvSpPr txBox="1"/>
          <p:nvPr/>
        </p:nvSpPr>
        <p:spPr>
          <a:xfrm>
            <a:off x="1487487" y="1534209"/>
            <a:ext cx="3455988" cy="769441"/>
          </a:xfrm>
          <a:prstGeom prst="rect">
            <a:avLst/>
          </a:prstGeom>
          <a:noFill/>
        </p:spPr>
        <p:txBody>
          <a:bodyPr wrap="square" rtlCol="0">
            <a:spAutoFit/>
          </a:bodyPr>
          <a:lstStyle/>
          <a:p>
            <a:r>
              <a:rPr lang="en-GB" sz="4400" b="1" dirty="0">
                <a:solidFill>
                  <a:srgbClr val="C00000"/>
                </a:solidFill>
              </a:rPr>
              <a:t>Integration</a:t>
            </a:r>
          </a:p>
        </p:txBody>
      </p:sp>
      <p:sp>
        <p:nvSpPr>
          <p:cNvPr id="7" name="TextBox 6"/>
          <p:cNvSpPr txBox="1"/>
          <p:nvPr/>
        </p:nvSpPr>
        <p:spPr>
          <a:xfrm>
            <a:off x="4200526" y="2404862"/>
            <a:ext cx="3565946" cy="646331"/>
          </a:xfrm>
          <a:prstGeom prst="rect">
            <a:avLst/>
          </a:prstGeom>
          <a:noFill/>
        </p:spPr>
        <p:txBody>
          <a:bodyPr wrap="square" rtlCol="0">
            <a:spAutoFit/>
          </a:bodyPr>
          <a:lstStyle/>
          <a:p>
            <a:r>
              <a:rPr lang="en-GB" sz="3600" b="1" dirty="0">
                <a:solidFill>
                  <a:srgbClr val="C00000"/>
                </a:solidFill>
              </a:rPr>
              <a:t>Authenticity</a:t>
            </a:r>
          </a:p>
        </p:txBody>
      </p:sp>
      <p:sp>
        <p:nvSpPr>
          <p:cNvPr id="8" name="TextBox 7"/>
          <p:cNvSpPr txBox="1"/>
          <p:nvPr/>
        </p:nvSpPr>
        <p:spPr>
          <a:xfrm>
            <a:off x="8116068" y="2746837"/>
            <a:ext cx="2944688" cy="707886"/>
          </a:xfrm>
          <a:prstGeom prst="rect">
            <a:avLst/>
          </a:prstGeom>
          <a:noFill/>
        </p:spPr>
        <p:txBody>
          <a:bodyPr wrap="square" rtlCol="0">
            <a:spAutoFit/>
          </a:bodyPr>
          <a:lstStyle/>
          <a:p>
            <a:r>
              <a:rPr lang="en-GB" sz="4000" b="1" dirty="0">
                <a:solidFill>
                  <a:srgbClr val="C00000"/>
                </a:solidFill>
              </a:rPr>
              <a:t>Relevance</a:t>
            </a:r>
            <a:endParaRPr lang="en-GB" sz="2400" b="1" dirty="0">
              <a:solidFill>
                <a:srgbClr val="C00000"/>
              </a:solidFill>
            </a:endParaRPr>
          </a:p>
        </p:txBody>
      </p:sp>
      <p:sp>
        <p:nvSpPr>
          <p:cNvPr id="9" name="TextBox 8"/>
          <p:cNvSpPr txBox="1"/>
          <p:nvPr/>
        </p:nvSpPr>
        <p:spPr>
          <a:xfrm>
            <a:off x="2311091" y="3984443"/>
            <a:ext cx="7344816" cy="1323439"/>
          </a:xfrm>
          <a:prstGeom prst="rect">
            <a:avLst/>
          </a:prstGeom>
          <a:noFill/>
        </p:spPr>
        <p:txBody>
          <a:bodyPr wrap="square" rtlCol="0">
            <a:spAutoFit/>
          </a:bodyPr>
          <a:lstStyle/>
          <a:p>
            <a:pPr algn="ctr"/>
            <a:r>
              <a:rPr lang="en-GB" sz="4000" dirty="0">
                <a:solidFill>
                  <a:srgbClr val="002060"/>
                </a:solidFill>
              </a:rPr>
              <a:t>Democratised the ability to share thoughts and ideas</a:t>
            </a:r>
          </a:p>
        </p:txBody>
      </p:sp>
    </p:spTree>
    <p:extLst>
      <p:ext uri="{BB962C8B-B14F-4D97-AF65-F5344CB8AC3E}">
        <p14:creationId xmlns:p14="http://schemas.microsoft.com/office/powerpoint/2010/main" val="31878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487488" y="1487502"/>
            <a:ext cx="9636918" cy="4533786"/>
          </a:xfrm>
          <a:prstGeom prst="rect">
            <a:avLst/>
          </a:prstGeom>
        </p:spPr>
      </p:pic>
      <p:sp>
        <p:nvSpPr>
          <p:cNvPr id="2" name="Title 1"/>
          <p:cNvSpPr>
            <a:spLocks noGrp="1"/>
          </p:cNvSpPr>
          <p:nvPr>
            <p:ph type="title"/>
          </p:nvPr>
        </p:nvSpPr>
        <p:spPr/>
        <p:txBody>
          <a:bodyPr>
            <a:normAutofit/>
          </a:bodyPr>
          <a:lstStyle/>
          <a:p>
            <a:r>
              <a:rPr lang="en-GB" sz="4000" dirty="0"/>
              <a:t>Social media</a:t>
            </a:r>
          </a:p>
        </p:txBody>
      </p:sp>
      <p:sp>
        <p:nvSpPr>
          <p:cNvPr id="5" name="Oval 4"/>
          <p:cNvSpPr/>
          <p:nvPr/>
        </p:nvSpPr>
        <p:spPr bwMode="auto">
          <a:xfrm>
            <a:off x="1202497" y="1178703"/>
            <a:ext cx="2000264" cy="1571636"/>
          </a:xfrm>
          <a:prstGeom prst="ellipse">
            <a:avLst/>
          </a:prstGeom>
          <a:solidFill>
            <a:srgbClr val="99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User created content</a:t>
            </a:r>
          </a:p>
        </p:txBody>
      </p:sp>
      <p:sp>
        <p:nvSpPr>
          <p:cNvPr id="6" name="Rounded Rectangle 5"/>
          <p:cNvSpPr/>
          <p:nvPr/>
        </p:nvSpPr>
        <p:spPr bwMode="auto">
          <a:xfrm>
            <a:off x="4310050" y="1285860"/>
            <a:ext cx="2714644" cy="1428760"/>
          </a:xfrm>
          <a:prstGeom prst="roundRect">
            <a:avLst/>
          </a:prstGeom>
          <a:solidFill>
            <a:srgbClr val="B77A6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Information and communication ecosystem</a:t>
            </a:r>
          </a:p>
        </p:txBody>
      </p:sp>
      <p:sp>
        <p:nvSpPr>
          <p:cNvPr id="7" name="Oval 6"/>
          <p:cNvSpPr/>
          <p:nvPr/>
        </p:nvSpPr>
        <p:spPr bwMode="auto">
          <a:xfrm>
            <a:off x="8453454" y="500042"/>
            <a:ext cx="2286016" cy="185738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Tools vs.</a:t>
            </a:r>
          </a:p>
          <a:p>
            <a:pPr algn="ctr" defTabSz="449263" fontAlgn="base">
              <a:spcBef>
                <a:spcPct val="0"/>
              </a:spcBef>
              <a:spcAft>
                <a:spcPct val="0"/>
              </a:spcAft>
              <a:buClr>
                <a:srgbClr val="000000"/>
              </a:buClr>
              <a:buSzPct val="100000"/>
            </a:pPr>
            <a:r>
              <a:rPr lang="en-GB" sz="2400" b="1" dirty="0">
                <a:latin typeface="Arial" charset="0"/>
              </a:rPr>
              <a:t>Broad platforms</a:t>
            </a:r>
          </a:p>
        </p:txBody>
      </p:sp>
      <p:sp>
        <p:nvSpPr>
          <p:cNvPr id="8" name="Rectangle 7"/>
          <p:cNvSpPr/>
          <p:nvPr/>
        </p:nvSpPr>
        <p:spPr bwMode="auto">
          <a:xfrm>
            <a:off x="7239008" y="2428868"/>
            <a:ext cx="2286016" cy="114300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Framework for participation</a:t>
            </a:r>
          </a:p>
        </p:txBody>
      </p:sp>
      <p:sp>
        <p:nvSpPr>
          <p:cNvPr id="9" name="Oval 8"/>
          <p:cNvSpPr/>
          <p:nvPr/>
        </p:nvSpPr>
        <p:spPr bwMode="auto">
          <a:xfrm>
            <a:off x="6411349" y="4175074"/>
            <a:ext cx="2071702" cy="14287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Content-agnostic</a:t>
            </a:r>
          </a:p>
        </p:txBody>
      </p:sp>
      <p:sp>
        <p:nvSpPr>
          <p:cNvPr id="10" name="Rounded Rectangle 9"/>
          <p:cNvSpPr/>
          <p:nvPr/>
        </p:nvSpPr>
        <p:spPr bwMode="auto">
          <a:xfrm>
            <a:off x="8667768" y="4378214"/>
            <a:ext cx="2357454" cy="1143008"/>
          </a:xfrm>
          <a:prstGeom prst="round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Community features</a:t>
            </a:r>
          </a:p>
        </p:txBody>
      </p:sp>
      <p:sp>
        <p:nvSpPr>
          <p:cNvPr id="12" name="Rounded Rectangle 11"/>
          <p:cNvSpPr/>
          <p:nvPr/>
        </p:nvSpPr>
        <p:spPr bwMode="auto">
          <a:xfrm>
            <a:off x="1202497" y="2928934"/>
            <a:ext cx="2714644" cy="714380"/>
          </a:xfrm>
          <a:prstGeom prst="roundRect">
            <a:avLst/>
          </a:prstGeom>
          <a:solidFill>
            <a:srgbClr val="B77A6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Social Actions</a:t>
            </a:r>
          </a:p>
        </p:txBody>
      </p:sp>
      <p:sp>
        <p:nvSpPr>
          <p:cNvPr id="13" name="Oval 12"/>
          <p:cNvSpPr/>
          <p:nvPr/>
        </p:nvSpPr>
        <p:spPr bwMode="auto">
          <a:xfrm>
            <a:off x="1154492" y="3754395"/>
            <a:ext cx="2810654" cy="1357322"/>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Social Cooperation</a:t>
            </a:r>
          </a:p>
        </p:txBody>
      </p:sp>
      <p:sp>
        <p:nvSpPr>
          <p:cNvPr id="14" name="Rectangle 13"/>
          <p:cNvSpPr/>
          <p:nvPr/>
        </p:nvSpPr>
        <p:spPr bwMode="auto">
          <a:xfrm>
            <a:off x="4649380" y="2928934"/>
            <a:ext cx="1928826" cy="8572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400" b="1" dirty="0">
                <a:latin typeface="Arial" charset="0"/>
              </a:rPr>
              <a:t>Social Presence</a:t>
            </a:r>
          </a:p>
        </p:txBody>
      </p:sp>
      <p:sp>
        <p:nvSpPr>
          <p:cNvPr id="15" name="Rectangle 14"/>
          <p:cNvSpPr/>
          <p:nvPr/>
        </p:nvSpPr>
        <p:spPr bwMode="auto">
          <a:xfrm>
            <a:off x="4024298" y="4286256"/>
            <a:ext cx="2286016" cy="857256"/>
          </a:xfrm>
          <a:prstGeom prst="rect">
            <a:avLst/>
          </a:prstGeom>
          <a:solidFill>
            <a:srgbClr val="99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449263" fontAlgn="base">
              <a:spcBef>
                <a:spcPct val="0"/>
              </a:spcBef>
              <a:spcAft>
                <a:spcPct val="0"/>
              </a:spcAft>
              <a:buClr>
                <a:srgbClr val="000000"/>
              </a:buClr>
              <a:buSzPct val="100000"/>
            </a:pPr>
            <a:r>
              <a:rPr lang="en-GB" sz="2000" b="1" dirty="0">
                <a:latin typeface="Arial" charset="0"/>
              </a:rPr>
              <a:t>Self-representation</a:t>
            </a:r>
          </a:p>
        </p:txBody>
      </p:sp>
    </p:spTree>
    <p:extLst>
      <p:ext uri="{BB962C8B-B14F-4D97-AF65-F5344CB8AC3E}">
        <p14:creationId xmlns:p14="http://schemas.microsoft.com/office/powerpoint/2010/main" val="388645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887" y="1385887"/>
            <a:ext cx="10353676" cy="5264150"/>
          </a:xfrm>
        </p:spPr>
        <p:txBody>
          <a:bodyPr>
            <a:noAutofit/>
          </a:bodyPr>
          <a:lstStyle/>
          <a:p>
            <a:pPr marL="271463" indent="-271463">
              <a:defRPr/>
            </a:pPr>
            <a:r>
              <a:rPr lang="en-GB" sz="2400" dirty="0"/>
              <a:t>Understand the reactive nature of social media</a:t>
            </a:r>
          </a:p>
          <a:p>
            <a:pPr marL="271463" indent="-271463">
              <a:defRPr/>
            </a:pPr>
            <a:r>
              <a:rPr lang="en-GB" sz="2400" dirty="0"/>
              <a:t>Communicate through the channels that best suit customers/ stakeholders</a:t>
            </a:r>
          </a:p>
          <a:p>
            <a:pPr marL="271463" indent="-271463">
              <a:defRPr/>
            </a:pPr>
            <a:r>
              <a:rPr lang="en-GB" sz="2400" dirty="0"/>
              <a:t>Deal with ‘unofficial’ fan pages appropriately</a:t>
            </a:r>
          </a:p>
          <a:p>
            <a:pPr marL="271463" indent="-271463">
              <a:defRPr/>
            </a:pPr>
            <a:r>
              <a:rPr lang="en-GB" sz="2400" dirty="0"/>
              <a:t>Monitor and understand audience before talking to them</a:t>
            </a:r>
          </a:p>
          <a:p>
            <a:pPr marL="271463" indent="-271463">
              <a:defRPr/>
            </a:pPr>
            <a:r>
              <a:rPr lang="en-GB" sz="2400" dirty="0"/>
              <a:t>Connect rather than just collect likes</a:t>
            </a:r>
          </a:p>
          <a:p>
            <a:pPr marL="271463" indent="-271463">
              <a:defRPr/>
            </a:pPr>
            <a:r>
              <a:rPr lang="en-GB" sz="2400" dirty="0"/>
              <a:t>Use customer insight   	</a:t>
            </a:r>
          </a:p>
          <a:p>
            <a:pPr marL="271463" indent="-271463">
              <a:defRPr/>
            </a:pPr>
            <a:r>
              <a:rPr lang="en-GB" sz="2400" dirty="0"/>
              <a:t>Engage with customers as an equal          </a:t>
            </a:r>
          </a:p>
          <a:p>
            <a:pPr marL="271463" indent="-271463">
              <a:defRPr/>
            </a:pPr>
            <a:r>
              <a:rPr lang="en-GB" sz="2400" dirty="0"/>
              <a:t>Use social media to aggregate sentiment about your brand</a:t>
            </a:r>
          </a:p>
          <a:p>
            <a:pPr marL="271463" indent="-271463">
              <a:defRPr/>
            </a:pPr>
            <a:r>
              <a:rPr lang="en-GB" sz="2400" dirty="0"/>
              <a:t>Take ‘social’ into your business </a:t>
            </a:r>
          </a:p>
        </p:txBody>
      </p:sp>
      <p:sp>
        <p:nvSpPr>
          <p:cNvPr id="2" name="Rectangle 1">
            <a:extLst>
              <a:ext uri="{FF2B5EF4-FFF2-40B4-BE49-F238E27FC236}">
                <a16:creationId xmlns:a16="http://schemas.microsoft.com/office/drawing/2014/main" id="{A1A8C25E-F921-D940-AE2C-83F736264C65}"/>
              </a:ext>
            </a:extLst>
          </p:cNvPr>
          <p:cNvSpPr/>
          <p:nvPr/>
        </p:nvSpPr>
        <p:spPr>
          <a:xfrm>
            <a:off x="1004886" y="303193"/>
            <a:ext cx="10353676" cy="954107"/>
          </a:xfrm>
          <a:prstGeom prst="rect">
            <a:avLst/>
          </a:prstGeom>
        </p:spPr>
        <p:txBody>
          <a:bodyPr wrap="square">
            <a:spAutoFit/>
          </a:bodyPr>
          <a:lstStyle/>
          <a:p>
            <a:r>
              <a:rPr lang="en-GB" altLang="en-US" sz="2800" b="1" dirty="0"/>
              <a:t>What do companies who are ‘good’ on social media do?</a:t>
            </a:r>
          </a:p>
        </p:txBody>
      </p:sp>
    </p:spTree>
    <p:extLst>
      <p:ext uri="{BB962C8B-B14F-4D97-AF65-F5344CB8AC3E}">
        <p14:creationId xmlns:p14="http://schemas.microsoft.com/office/powerpoint/2010/main" val="272849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3159-984D-A444-A8B4-08DF49498D69}"/>
              </a:ext>
            </a:extLst>
          </p:cNvPr>
          <p:cNvSpPr>
            <a:spLocks noGrp="1"/>
          </p:cNvSpPr>
          <p:nvPr>
            <p:ph type="title"/>
          </p:nvPr>
        </p:nvSpPr>
        <p:spPr/>
        <p:txBody>
          <a:bodyPr/>
          <a:lstStyle/>
          <a:p>
            <a:r>
              <a:rPr lang="en-GB" dirty="0"/>
              <a:t>Strategic communications plan</a:t>
            </a:r>
          </a:p>
        </p:txBody>
      </p:sp>
      <p:sp>
        <p:nvSpPr>
          <p:cNvPr id="3" name="Text Placeholder 2">
            <a:extLst>
              <a:ext uri="{FF2B5EF4-FFF2-40B4-BE49-F238E27FC236}">
                <a16:creationId xmlns:a16="http://schemas.microsoft.com/office/drawing/2014/main" id="{AB6F6D62-D447-BD4F-BE43-C217E4676EAD}"/>
              </a:ext>
            </a:extLst>
          </p:cNvPr>
          <p:cNvSpPr>
            <a:spLocks noGrp="1"/>
          </p:cNvSpPr>
          <p:nvPr>
            <p:ph type="body" idx="1"/>
          </p:nvPr>
        </p:nvSpPr>
        <p:spPr/>
        <p:txBody>
          <a:bodyPr/>
          <a:lstStyle/>
          <a:p>
            <a:r>
              <a:rPr lang="en-GB" dirty="0"/>
              <a:t>What does it look like?</a:t>
            </a:r>
          </a:p>
        </p:txBody>
      </p:sp>
    </p:spTree>
    <p:extLst>
      <p:ext uri="{BB962C8B-B14F-4D97-AF65-F5344CB8AC3E}">
        <p14:creationId xmlns:p14="http://schemas.microsoft.com/office/powerpoint/2010/main" val="40599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D584-A699-6542-81B9-A5F6FFD05707}"/>
              </a:ext>
            </a:extLst>
          </p:cNvPr>
          <p:cNvSpPr>
            <a:spLocks noGrp="1"/>
          </p:cNvSpPr>
          <p:nvPr>
            <p:ph type="title"/>
          </p:nvPr>
        </p:nvSpPr>
        <p:spPr/>
        <p:txBody>
          <a:bodyPr/>
          <a:lstStyle/>
          <a:p>
            <a:r>
              <a:rPr lang="en-US" dirty="0"/>
              <a:t>Transitions and transformations</a:t>
            </a:r>
          </a:p>
        </p:txBody>
      </p:sp>
      <p:sp>
        <p:nvSpPr>
          <p:cNvPr id="3" name="Content Placeholder 2">
            <a:extLst>
              <a:ext uri="{FF2B5EF4-FFF2-40B4-BE49-F238E27FC236}">
                <a16:creationId xmlns:a16="http://schemas.microsoft.com/office/drawing/2014/main" id="{E0DE724B-1A63-9F4B-BD71-143789EE13F2}"/>
              </a:ext>
            </a:extLst>
          </p:cNvPr>
          <p:cNvSpPr>
            <a:spLocks noGrp="1"/>
          </p:cNvSpPr>
          <p:nvPr>
            <p:ph idx="1"/>
          </p:nvPr>
        </p:nvSpPr>
        <p:spPr/>
        <p:txBody>
          <a:bodyPr>
            <a:normAutofit lnSpcReduction="10000"/>
          </a:bodyPr>
          <a:lstStyle/>
          <a:p>
            <a:r>
              <a:rPr lang="en-US" dirty="0"/>
              <a:t>Digitally networked communication tools and platforms</a:t>
            </a:r>
          </a:p>
          <a:p>
            <a:r>
              <a:rPr lang="en-US" dirty="0"/>
              <a:t>Environments for social interactions vs. channels for transmission of information</a:t>
            </a:r>
          </a:p>
          <a:p>
            <a:r>
              <a:rPr lang="en-US" dirty="0"/>
              <a:t>Moved from The Internet to the internet</a:t>
            </a:r>
          </a:p>
          <a:p>
            <a:r>
              <a:rPr lang="en-US" dirty="0"/>
              <a:t>Connection between media and social change</a:t>
            </a:r>
          </a:p>
          <a:p>
            <a:r>
              <a:rPr lang="en-US" dirty="0"/>
              <a:t>Public sphere to digital public sphere (significant exclusions/hegemony/systematic social inequality)</a:t>
            </a:r>
          </a:p>
          <a:p>
            <a:r>
              <a:rPr lang="en-US" dirty="0"/>
              <a:t>What about the subaltern public sphere (</a:t>
            </a:r>
            <a:r>
              <a:rPr lang="en-US" dirty="0" err="1"/>
              <a:t>counterpublics</a:t>
            </a:r>
            <a:r>
              <a:rPr lang="en-US" dirty="0"/>
              <a:t>)- elitist bias challenged</a:t>
            </a:r>
          </a:p>
          <a:p>
            <a:r>
              <a:rPr lang="en-US" dirty="0"/>
              <a:t>Post-industrial society (Bell,1973), network society (Dijk2012), information society</a:t>
            </a:r>
          </a:p>
          <a:p>
            <a:r>
              <a:rPr lang="en-US" dirty="0"/>
              <a:t>Someone else's business! Can we talk ‘digital </a:t>
            </a:r>
            <a:r>
              <a:rPr lang="en-US" dirty="0" err="1"/>
              <a:t>labour</a:t>
            </a:r>
            <a:r>
              <a:rPr lang="en-US" dirty="0"/>
              <a:t>’?</a:t>
            </a:r>
          </a:p>
          <a:p>
            <a:endParaRPr lang="en-US" dirty="0"/>
          </a:p>
        </p:txBody>
      </p:sp>
      <p:pic>
        <p:nvPicPr>
          <p:cNvPr id="4" name="Picture 3" descr="dmu_logo">
            <a:extLst>
              <a:ext uri="{FF2B5EF4-FFF2-40B4-BE49-F238E27FC236}">
                <a16:creationId xmlns:a16="http://schemas.microsoft.com/office/drawing/2014/main" id="{10D799E4-34AF-9D46-A7B1-C52B436F38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13932" y="76200"/>
            <a:ext cx="1771650" cy="666750"/>
          </a:xfrm>
          <a:prstGeom prst="rect">
            <a:avLst/>
          </a:prstGeom>
          <a:noFill/>
          <a:ln>
            <a:noFill/>
          </a:ln>
        </p:spPr>
      </p:pic>
    </p:spTree>
    <p:extLst>
      <p:ext uri="{BB962C8B-B14F-4D97-AF65-F5344CB8AC3E}">
        <p14:creationId xmlns:p14="http://schemas.microsoft.com/office/powerpoint/2010/main" val="8818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body" idx="1"/>
          </p:nvPr>
        </p:nvSpPr>
        <p:spPr>
          <a:xfrm>
            <a:off x="1104900" y="1428737"/>
            <a:ext cx="9980681" cy="5014926"/>
          </a:xfrm>
          <a:prstGeom prst="rect">
            <a:avLst/>
          </a:prstGeom>
          <a:solidFill>
            <a:srgbClr val="73FEFF"/>
          </a:solidFill>
        </p:spPr>
        <p:txBody>
          <a:bodyPr>
            <a:normAutofit fontScale="62500" lnSpcReduction="20000"/>
          </a:bodyPr>
          <a:lstStyle/>
          <a:p>
            <a:pPr marL="522514" indent="-522514">
              <a:lnSpc>
                <a:spcPct val="120000"/>
              </a:lnSpc>
              <a:spcBef>
                <a:spcPts val="1200"/>
              </a:spcBef>
              <a:buFontTx/>
              <a:buAutoNum type="arabicPeriod"/>
              <a:defRPr sz="1800"/>
            </a:pPr>
            <a:r>
              <a:rPr lang="en-GB" sz="3200" dirty="0">
                <a:latin typeface="Times New Roman" pitchFamily="18" charset="0"/>
                <a:cs typeface="Times New Roman" pitchFamily="18" charset="0"/>
              </a:rPr>
              <a:t>Introduction/Executive Summary</a:t>
            </a:r>
          </a:p>
          <a:p>
            <a:pPr marL="522514" indent="-522514">
              <a:lnSpc>
                <a:spcPct val="120000"/>
              </a:lnSpc>
              <a:spcBef>
                <a:spcPts val="1200"/>
              </a:spcBef>
              <a:buFontTx/>
              <a:buAutoNum type="arabicPeriod"/>
              <a:defRPr sz="1800"/>
            </a:pPr>
            <a:r>
              <a:rPr sz="3200" dirty="0">
                <a:latin typeface="Times New Roman" pitchFamily="18" charset="0"/>
                <a:cs typeface="Times New Roman" pitchFamily="18" charset="0"/>
              </a:rPr>
              <a:t>Set the background - Research the industry and the issues facing </a:t>
            </a:r>
            <a:r>
              <a:rPr sz="3200" dirty="0" err="1">
                <a:latin typeface="Times New Roman" pitchFamily="18" charset="0"/>
                <a:cs typeface="Times New Roman" pitchFamily="18" charset="0"/>
              </a:rPr>
              <a:t>i</a:t>
            </a:r>
            <a:r>
              <a:rPr lang="en-GB" sz="3200" dirty="0">
                <a:latin typeface="Times New Roman" pitchFamily="18" charset="0"/>
                <a:cs typeface="Times New Roman" pitchFamily="18" charset="0"/>
              </a:rPr>
              <a:t>t</a:t>
            </a:r>
            <a:r>
              <a:rPr sz="3200" dirty="0">
                <a:latin typeface="Times New Roman" pitchFamily="18" charset="0"/>
                <a:cs typeface="Times New Roman" pitchFamily="18" charset="0"/>
              </a:rPr>
              <a:t> (develop into PEST/EPISTLE analysis)</a:t>
            </a:r>
            <a:r>
              <a:rPr lang="en-GB" sz="3200" dirty="0">
                <a:latin typeface="Times New Roman" pitchFamily="18" charset="0"/>
                <a:cs typeface="Times New Roman" pitchFamily="18" charset="0"/>
              </a:rPr>
              <a:t>; research the internal environmental factors through SWOT (this can be either for your company, campaign or both</a:t>
            </a:r>
            <a:endParaRPr sz="3200" dirty="0">
              <a:latin typeface="Times New Roman" pitchFamily="18" charset="0"/>
              <a:cs typeface="Times New Roman" pitchFamily="18" charset="0"/>
            </a:endParaRPr>
          </a:p>
          <a:p>
            <a:pPr marL="522514" indent="-522514">
              <a:lnSpc>
                <a:spcPct val="120000"/>
              </a:lnSpc>
              <a:spcBef>
                <a:spcPts val="1200"/>
              </a:spcBef>
              <a:buFontTx/>
              <a:buAutoNum type="arabicPeriod"/>
              <a:defRPr sz="1800"/>
            </a:pPr>
            <a:r>
              <a:rPr sz="3200" dirty="0">
                <a:latin typeface="Times New Roman" pitchFamily="18" charset="0"/>
                <a:cs typeface="Times New Roman" pitchFamily="18" charset="0"/>
              </a:rPr>
              <a:t>Define (</a:t>
            </a:r>
            <a:r>
              <a:rPr sz="3200" dirty="0" err="1">
                <a:latin typeface="Times New Roman" pitchFamily="18" charset="0"/>
                <a:cs typeface="Times New Roman" pitchFamily="18" charset="0"/>
              </a:rPr>
              <a:t>i</a:t>
            </a:r>
            <a:r>
              <a:rPr sz="3200" dirty="0">
                <a:latin typeface="Times New Roman" pitchFamily="18" charset="0"/>
                <a:cs typeface="Times New Roman" pitchFamily="18" charset="0"/>
              </a:rPr>
              <a:t>) overall aim and (ii) communication objectives</a:t>
            </a:r>
            <a:endParaRPr lang="en-GB" sz="3200" dirty="0">
              <a:latin typeface="Times New Roman" pitchFamily="18" charset="0"/>
              <a:cs typeface="Times New Roman" pitchFamily="18" charset="0"/>
            </a:endParaRPr>
          </a:p>
          <a:p>
            <a:pPr marL="522514" indent="-522514">
              <a:lnSpc>
                <a:spcPct val="120000"/>
              </a:lnSpc>
              <a:spcBef>
                <a:spcPts val="1200"/>
              </a:spcBef>
              <a:buFontTx/>
              <a:buAutoNum type="arabicPeriod"/>
              <a:defRPr sz="1800"/>
            </a:pPr>
            <a:r>
              <a:rPr lang="en-GB" sz="3200" dirty="0">
                <a:latin typeface="Times New Roman" pitchFamily="18" charset="0"/>
                <a:cs typeface="Times New Roman" pitchFamily="18" charset="0"/>
              </a:rPr>
              <a:t>Define target audiences (and research their communication requirements) Publics, Stakeholder</a:t>
            </a:r>
          </a:p>
          <a:p>
            <a:pPr marL="522514" indent="-522514">
              <a:lnSpc>
                <a:spcPct val="120000"/>
              </a:lnSpc>
              <a:spcBef>
                <a:spcPts val="1200"/>
              </a:spcBef>
              <a:buFont typeface="+mj-lt"/>
              <a:buAutoNum type="arabicPeriod" startAt="5"/>
              <a:defRPr sz="1800"/>
            </a:pPr>
            <a:r>
              <a:rPr lang="en-GB" sz="3200" dirty="0">
                <a:latin typeface="Times New Roman" pitchFamily="18" charset="0"/>
                <a:cs typeface="Times New Roman" pitchFamily="18" charset="0"/>
              </a:rPr>
              <a:t>Define and justify strategy</a:t>
            </a:r>
          </a:p>
          <a:p>
            <a:pPr marL="522514" indent="-522514">
              <a:lnSpc>
                <a:spcPct val="120000"/>
              </a:lnSpc>
              <a:spcBef>
                <a:spcPts val="1200"/>
              </a:spcBef>
              <a:buFont typeface="+mj-lt"/>
              <a:buAutoNum type="arabicPeriod" startAt="5"/>
              <a:defRPr sz="1800"/>
            </a:pPr>
            <a:r>
              <a:rPr lang="en-GB" sz="3200" dirty="0">
                <a:latin typeface="Times New Roman" pitchFamily="18" charset="0"/>
                <a:cs typeface="Times New Roman" pitchFamily="18" charset="0"/>
              </a:rPr>
              <a:t>Define Key messages</a:t>
            </a:r>
          </a:p>
          <a:p>
            <a:pPr marL="522514" indent="-522514">
              <a:lnSpc>
                <a:spcPct val="120000"/>
              </a:lnSpc>
              <a:spcBef>
                <a:spcPts val="1200"/>
              </a:spcBef>
              <a:buFont typeface="+mj-lt"/>
              <a:buAutoNum type="arabicPeriod" startAt="5"/>
              <a:defRPr sz="1800"/>
            </a:pPr>
            <a:r>
              <a:rPr lang="en-GB" sz="3200" dirty="0">
                <a:latin typeface="Times New Roman" pitchFamily="18" charset="0"/>
                <a:cs typeface="Times New Roman" pitchFamily="18" charset="0"/>
              </a:rPr>
              <a:t>Define communication channels </a:t>
            </a:r>
          </a:p>
          <a:p>
            <a:pPr marL="522514" indent="-522514">
              <a:lnSpc>
                <a:spcPct val="120000"/>
              </a:lnSpc>
              <a:spcBef>
                <a:spcPts val="1200"/>
              </a:spcBef>
              <a:buFont typeface="+mj-lt"/>
              <a:buAutoNum type="arabicPeriod" startAt="5"/>
              <a:defRPr sz="1800"/>
            </a:pPr>
            <a:r>
              <a:rPr lang="en-GB" sz="3200" dirty="0">
                <a:latin typeface="Times New Roman" pitchFamily="18" charset="0"/>
                <a:cs typeface="Times New Roman" pitchFamily="18" charset="0"/>
              </a:rPr>
              <a:t>Outline tactics (timeline)</a:t>
            </a:r>
          </a:p>
          <a:p>
            <a:pPr marL="522514" indent="-522514">
              <a:lnSpc>
                <a:spcPct val="120000"/>
              </a:lnSpc>
              <a:spcBef>
                <a:spcPts val="1200"/>
              </a:spcBef>
              <a:buFont typeface="+mj-lt"/>
              <a:buAutoNum type="arabicPeriod" startAt="5"/>
              <a:defRPr sz="1800"/>
            </a:pPr>
            <a:r>
              <a:rPr lang="en-GB" sz="3200" dirty="0">
                <a:latin typeface="Times New Roman" pitchFamily="18" charset="0"/>
                <a:cs typeface="Times New Roman" pitchFamily="18" charset="0"/>
              </a:rPr>
              <a:t>Evaluation (mid-term and end-of-term)</a:t>
            </a:r>
          </a:p>
          <a:p>
            <a:pPr marL="522514" indent="-522514">
              <a:lnSpc>
                <a:spcPct val="120000"/>
              </a:lnSpc>
              <a:spcBef>
                <a:spcPts val="1200"/>
              </a:spcBef>
              <a:buFontTx/>
              <a:buAutoNum type="arabicPeriod"/>
              <a:defRPr sz="1800"/>
            </a:pPr>
            <a:endParaRPr sz="3200" dirty="0">
              <a:latin typeface="Times New Roman" pitchFamily="18" charset="0"/>
              <a:cs typeface="Times New Roman" pitchFamily="18" charset="0"/>
            </a:endParaRPr>
          </a:p>
        </p:txBody>
      </p:sp>
      <p:sp>
        <p:nvSpPr>
          <p:cNvPr id="3" name="Title 2">
            <a:extLst>
              <a:ext uri="{FF2B5EF4-FFF2-40B4-BE49-F238E27FC236}">
                <a16:creationId xmlns:a16="http://schemas.microsoft.com/office/drawing/2014/main" id="{8ABF847E-EFC9-BE45-A6FD-9F4F7879F6DD}"/>
              </a:ext>
            </a:extLst>
          </p:cNvPr>
          <p:cNvSpPr>
            <a:spLocks noGrp="1"/>
          </p:cNvSpPr>
          <p:nvPr>
            <p:ph type="title"/>
          </p:nvPr>
        </p:nvSpPr>
        <p:spPr/>
        <p:txBody>
          <a:bodyPr/>
          <a:lstStyle/>
          <a:p>
            <a:r>
              <a:rPr lang="en-GB" dirty="0"/>
              <a:t>STEP 1: The structure</a:t>
            </a:r>
          </a:p>
        </p:txBody>
      </p:sp>
    </p:spTree>
    <p:extLst>
      <p:ext uri="{BB962C8B-B14F-4D97-AF65-F5344CB8AC3E}">
        <p14:creationId xmlns:p14="http://schemas.microsoft.com/office/powerpoint/2010/main" val="26038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xfrm>
            <a:off x="1104900" y="1328738"/>
            <a:ext cx="9980681" cy="4688418"/>
          </a:xfrm>
          <a:prstGeom prst="rect">
            <a:avLst/>
          </a:prstGeom>
          <a:solidFill>
            <a:schemeClr val="bg2">
              <a:lumMod val="90000"/>
            </a:schemeClr>
          </a:solidFill>
        </p:spPr>
        <p:txBody>
          <a:bodyPr>
            <a:normAutofit lnSpcReduction="10000"/>
          </a:bodyPr>
          <a:lstStyle/>
          <a:p>
            <a:pPr marL="256031" indent="-146304" algn="ctr">
              <a:defRPr sz="1800"/>
            </a:pPr>
            <a:endParaRPr b="1" dirty="0"/>
          </a:p>
          <a:p>
            <a:pPr marL="256031" indent="-146304">
              <a:defRPr sz="1800"/>
            </a:pPr>
            <a:r>
              <a:rPr sz="2600" b="1" dirty="0"/>
              <a:t>Situation analysis</a:t>
            </a:r>
          </a:p>
          <a:p>
            <a:pPr marL="329183" indent="-219455">
              <a:defRPr sz="1800"/>
            </a:pPr>
            <a:r>
              <a:rPr sz="2400" dirty="0"/>
              <a:t>Environmental scanning – </a:t>
            </a:r>
            <a:r>
              <a:rPr sz="2400" dirty="0" err="1"/>
              <a:t>analysing</a:t>
            </a:r>
            <a:r>
              <a:rPr sz="2400" dirty="0"/>
              <a:t> </a:t>
            </a:r>
            <a:r>
              <a:rPr sz="2400" dirty="0" err="1"/>
              <a:t>organisational</a:t>
            </a:r>
            <a:r>
              <a:rPr sz="2400" dirty="0"/>
              <a:t> position and identifying key issues</a:t>
            </a:r>
          </a:p>
          <a:p>
            <a:pPr marL="329183" indent="-219455">
              <a:defRPr sz="1800"/>
            </a:pPr>
            <a:r>
              <a:rPr sz="2400" dirty="0"/>
              <a:t>Research into communication channels used by stakeholders</a:t>
            </a:r>
          </a:p>
          <a:p>
            <a:pPr marL="329183" indent="-219455">
              <a:defRPr sz="1800"/>
            </a:pPr>
            <a:r>
              <a:rPr sz="2400" dirty="0"/>
              <a:t>Tools like PESTLE or EPISTLE analysis will help to identify possible opportunities and challenges outside the </a:t>
            </a:r>
            <a:r>
              <a:rPr sz="2400" dirty="0" err="1"/>
              <a:t>organisation’s</a:t>
            </a:r>
            <a:r>
              <a:rPr sz="2400" dirty="0"/>
              <a:t> control. </a:t>
            </a:r>
          </a:p>
          <a:p>
            <a:pPr marL="329183" indent="-219455">
              <a:defRPr sz="1800"/>
            </a:pPr>
            <a:r>
              <a:rPr sz="2400" dirty="0"/>
              <a:t>SWOT analysis will then allow the </a:t>
            </a:r>
            <a:r>
              <a:rPr sz="2400" dirty="0" err="1"/>
              <a:t>organisation’s</a:t>
            </a:r>
            <a:r>
              <a:rPr sz="2400" dirty="0"/>
              <a:t> strengths and weaknesses to be matched against the opportunities and threats that confront it</a:t>
            </a:r>
          </a:p>
        </p:txBody>
      </p:sp>
      <p:sp>
        <p:nvSpPr>
          <p:cNvPr id="3" name="Title 2">
            <a:extLst>
              <a:ext uri="{FF2B5EF4-FFF2-40B4-BE49-F238E27FC236}">
                <a16:creationId xmlns:a16="http://schemas.microsoft.com/office/drawing/2014/main" id="{474A4488-5E3E-3347-B780-E9D3D4FA00BF}"/>
              </a:ext>
            </a:extLst>
          </p:cNvPr>
          <p:cNvSpPr>
            <a:spLocks noGrp="1"/>
          </p:cNvSpPr>
          <p:nvPr>
            <p:ph type="title"/>
          </p:nvPr>
        </p:nvSpPr>
        <p:spPr/>
        <p:txBody>
          <a:bodyPr/>
          <a:lstStyle/>
          <a:p>
            <a:r>
              <a:rPr lang="en-GB" dirty="0"/>
              <a:t>STEP 2: Research</a:t>
            </a:r>
          </a:p>
        </p:txBody>
      </p:sp>
    </p:spTree>
    <p:extLst>
      <p:ext uri="{BB962C8B-B14F-4D97-AF65-F5344CB8AC3E}">
        <p14:creationId xmlns:p14="http://schemas.microsoft.com/office/powerpoint/2010/main" val="214988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body" idx="1"/>
          </p:nvPr>
        </p:nvSpPr>
        <p:spPr>
          <a:xfrm>
            <a:off x="1085851" y="1385888"/>
            <a:ext cx="10258424" cy="5114294"/>
          </a:xfrm>
          <a:prstGeom prst="rect">
            <a:avLst/>
          </a:prstGeom>
        </p:spPr>
        <p:txBody>
          <a:bodyPr>
            <a:normAutofit fontScale="92500" lnSpcReduction="10000"/>
          </a:bodyPr>
          <a:lstStyle/>
          <a:p>
            <a:pPr marL="292607" indent="-182879">
              <a:lnSpc>
                <a:spcPct val="80000"/>
              </a:lnSpc>
              <a:defRPr sz="1800"/>
            </a:pPr>
            <a:r>
              <a:rPr b="1" dirty="0"/>
              <a:t>Facts</a:t>
            </a:r>
          </a:p>
          <a:p>
            <a:pPr marL="601393" lvl="1" indent="-189913">
              <a:lnSpc>
                <a:spcPct val="80000"/>
              </a:lnSpc>
              <a:buClr>
                <a:srgbClr val="438086"/>
              </a:buClr>
              <a:defRPr sz="1800"/>
            </a:pPr>
            <a:r>
              <a:rPr sz="2400" dirty="0">
                <a:solidFill>
                  <a:srgbClr val="0070C0"/>
                </a:solidFill>
              </a:rPr>
              <a:t>Recent industry trends</a:t>
            </a:r>
          </a:p>
          <a:p>
            <a:pPr marL="601393" lvl="1" indent="-189913">
              <a:lnSpc>
                <a:spcPct val="80000"/>
              </a:lnSpc>
              <a:buClr>
                <a:srgbClr val="438086"/>
              </a:buClr>
              <a:defRPr sz="1800"/>
            </a:pPr>
            <a:r>
              <a:rPr sz="2400" dirty="0">
                <a:solidFill>
                  <a:srgbClr val="0070C0"/>
                </a:solidFill>
              </a:rPr>
              <a:t>Characteristics of </a:t>
            </a:r>
            <a:r>
              <a:rPr sz="2400" dirty="0" err="1">
                <a:solidFill>
                  <a:srgbClr val="0070C0"/>
                </a:solidFill>
              </a:rPr>
              <a:t>organisation</a:t>
            </a:r>
            <a:r>
              <a:rPr sz="2400" dirty="0">
                <a:solidFill>
                  <a:srgbClr val="0070C0"/>
                </a:solidFill>
              </a:rPr>
              <a:t>/brand – what special features does it have – what stories can you tell about it?</a:t>
            </a:r>
          </a:p>
          <a:p>
            <a:pPr marL="601393" lvl="1" indent="-189913">
              <a:lnSpc>
                <a:spcPct val="80000"/>
              </a:lnSpc>
              <a:buClr>
                <a:srgbClr val="438086"/>
              </a:buClr>
              <a:defRPr sz="1800"/>
            </a:pPr>
            <a:r>
              <a:rPr sz="2400" dirty="0">
                <a:solidFill>
                  <a:srgbClr val="0070C0"/>
                </a:solidFill>
              </a:rPr>
              <a:t>Competitors – direct and indirect</a:t>
            </a:r>
          </a:p>
          <a:p>
            <a:pPr marL="601393" lvl="1" indent="-189913">
              <a:lnSpc>
                <a:spcPct val="80000"/>
              </a:lnSpc>
              <a:buClr>
                <a:srgbClr val="438086"/>
              </a:buClr>
              <a:defRPr sz="1800"/>
            </a:pPr>
            <a:r>
              <a:rPr sz="2400" dirty="0">
                <a:solidFill>
                  <a:srgbClr val="0070C0"/>
                </a:solidFill>
              </a:rPr>
              <a:t>Audience facts and issues (and communication channels)</a:t>
            </a:r>
          </a:p>
          <a:p>
            <a:pPr marL="292607" indent="-182879">
              <a:lnSpc>
                <a:spcPct val="80000"/>
              </a:lnSpc>
              <a:defRPr sz="1800"/>
            </a:pPr>
            <a:r>
              <a:rPr b="1" dirty="0"/>
              <a:t>Goals</a:t>
            </a:r>
          </a:p>
          <a:p>
            <a:pPr marL="601393" lvl="1" indent="-189913">
              <a:lnSpc>
                <a:spcPct val="80000"/>
              </a:lnSpc>
              <a:buClr>
                <a:srgbClr val="438086"/>
              </a:buClr>
              <a:defRPr sz="1800"/>
            </a:pPr>
            <a:r>
              <a:rPr sz="2400" dirty="0" err="1">
                <a:solidFill>
                  <a:srgbClr val="0070C0"/>
                </a:solidFill>
              </a:rPr>
              <a:t>Organisational</a:t>
            </a:r>
            <a:r>
              <a:rPr sz="2400" dirty="0">
                <a:solidFill>
                  <a:srgbClr val="0070C0"/>
                </a:solidFill>
              </a:rPr>
              <a:t> objectives – can you identify them?</a:t>
            </a:r>
          </a:p>
          <a:p>
            <a:pPr marL="601393" lvl="1" indent="-189913">
              <a:lnSpc>
                <a:spcPct val="80000"/>
              </a:lnSpc>
              <a:buClr>
                <a:srgbClr val="438086"/>
              </a:buClr>
              <a:defRPr sz="1800"/>
            </a:pPr>
            <a:r>
              <a:rPr sz="2400" dirty="0">
                <a:solidFill>
                  <a:srgbClr val="0070C0"/>
                </a:solidFill>
              </a:rPr>
              <a:t>Role of PR to date – any evidence</a:t>
            </a:r>
          </a:p>
          <a:p>
            <a:pPr marL="601393" lvl="1" indent="-189913">
              <a:lnSpc>
                <a:spcPct val="80000"/>
              </a:lnSpc>
              <a:buClr>
                <a:srgbClr val="438086"/>
              </a:buClr>
              <a:defRPr sz="1800"/>
            </a:pPr>
            <a:r>
              <a:rPr sz="2400" dirty="0">
                <a:solidFill>
                  <a:srgbClr val="0070C0"/>
                </a:solidFill>
              </a:rPr>
              <a:t>Growing/declining - sectors</a:t>
            </a:r>
          </a:p>
          <a:p>
            <a:pPr marL="292607" indent="-182879">
              <a:lnSpc>
                <a:spcPct val="80000"/>
              </a:lnSpc>
              <a:defRPr sz="1800"/>
            </a:pPr>
            <a:r>
              <a:rPr b="1" dirty="0"/>
              <a:t>Target audiences</a:t>
            </a:r>
          </a:p>
          <a:p>
            <a:pPr marL="601393" lvl="1" indent="-189913">
              <a:lnSpc>
                <a:spcPct val="80000"/>
              </a:lnSpc>
              <a:buClr>
                <a:srgbClr val="438086"/>
              </a:buClr>
              <a:defRPr sz="1800"/>
            </a:pPr>
            <a:r>
              <a:rPr sz="2400" dirty="0">
                <a:solidFill>
                  <a:srgbClr val="0070C0"/>
                </a:solidFill>
              </a:rPr>
              <a:t>Desired mindset – what do you want them to think/believe</a:t>
            </a:r>
          </a:p>
          <a:p>
            <a:pPr marL="601393" lvl="1" indent="-189913">
              <a:lnSpc>
                <a:spcPct val="80000"/>
              </a:lnSpc>
              <a:buClr>
                <a:srgbClr val="438086"/>
              </a:buClr>
              <a:defRPr sz="1800"/>
            </a:pPr>
            <a:r>
              <a:rPr sz="2400" dirty="0">
                <a:solidFill>
                  <a:srgbClr val="0070C0"/>
                </a:solidFill>
              </a:rPr>
              <a:t>Preferred communication channels – what do you know? What do you need to find out?</a:t>
            </a:r>
          </a:p>
          <a:p>
            <a:pPr marL="601393" lvl="1" indent="-189913">
              <a:lnSpc>
                <a:spcPct val="80000"/>
              </a:lnSpc>
              <a:buClr>
                <a:srgbClr val="438086"/>
              </a:buClr>
              <a:defRPr sz="1800"/>
            </a:pPr>
            <a:r>
              <a:rPr sz="2400" dirty="0" err="1">
                <a:solidFill>
                  <a:srgbClr val="0070C0"/>
                </a:solidFill>
              </a:rPr>
              <a:t>Organisation’s</a:t>
            </a:r>
            <a:r>
              <a:rPr sz="2400" dirty="0">
                <a:solidFill>
                  <a:srgbClr val="0070C0"/>
                </a:solidFill>
              </a:rPr>
              <a:t> previous experience of reaching these audiences</a:t>
            </a:r>
          </a:p>
        </p:txBody>
      </p:sp>
      <p:sp>
        <p:nvSpPr>
          <p:cNvPr id="3" name="Title 2">
            <a:extLst>
              <a:ext uri="{FF2B5EF4-FFF2-40B4-BE49-F238E27FC236}">
                <a16:creationId xmlns:a16="http://schemas.microsoft.com/office/drawing/2014/main" id="{B4FD462C-9605-BC44-AC7A-561157CDC009}"/>
              </a:ext>
            </a:extLst>
          </p:cNvPr>
          <p:cNvSpPr>
            <a:spLocks noGrp="1"/>
          </p:cNvSpPr>
          <p:nvPr>
            <p:ph type="title"/>
          </p:nvPr>
        </p:nvSpPr>
        <p:spPr/>
        <p:txBody>
          <a:bodyPr/>
          <a:lstStyle/>
          <a:p>
            <a:r>
              <a:rPr lang="en-GB" dirty="0">
                <a:solidFill>
                  <a:srgbClr val="424456"/>
                </a:solidFill>
              </a:rPr>
              <a:t>Research to consider in the strategic planning process</a:t>
            </a:r>
            <a:endParaRPr lang="en-GB" dirty="0"/>
          </a:p>
        </p:txBody>
      </p:sp>
    </p:spTree>
    <p:extLst>
      <p:ext uri="{BB962C8B-B14F-4D97-AF65-F5344CB8AC3E}">
        <p14:creationId xmlns:p14="http://schemas.microsoft.com/office/powerpoint/2010/main" val="10511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1"/>
          </p:nvPr>
        </p:nvSpPr>
        <p:spPr>
          <a:xfrm>
            <a:off x="1104900" y="1485885"/>
            <a:ext cx="9980681" cy="4643469"/>
          </a:xfrm>
          <a:prstGeom prst="rect">
            <a:avLst/>
          </a:prstGeom>
          <a:solidFill>
            <a:schemeClr val="accent5">
              <a:lumMod val="40000"/>
              <a:lumOff val="60000"/>
            </a:schemeClr>
          </a:solidFill>
        </p:spPr>
        <p:txBody>
          <a:bodyPr/>
          <a:lstStyle/>
          <a:p>
            <a:pPr marL="256031" indent="-146304">
              <a:defRPr sz="1800"/>
            </a:pPr>
            <a:r>
              <a:rPr lang="en-GB" sz="2400" dirty="0"/>
              <a:t>Goals/Aims</a:t>
            </a:r>
          </a:p>
          <a:p>
            <a:pPr marL="256031" indent="-146304">
              <a:defRPr sz="1800"/>
            </a:pPr>
            <a:r>
              <a:rPr lang="en-GB" sz="2400" dirty="0"/>
              <a:t>Aims: overall purpose</a:t>
            </a:r>
          </a:p>
          <a:p>
            <a:pPr marL="256031" indent="-146304">
              <a:defRPr sz="1800"/>
            </a:pPr>
            <a:r>
              <a:rPr lang="en-GB" sz="2400" dirty="0"/>
              <a:t>Goals- 3types</a:t>
            </a:r>
          </a:p>
          <a:p>
            <a:pPr marL="566927" indent="-457200">
              <a:buFont typeface="+mj-lt"/>
              <a:buAutoNum type="arabicPeriod"/>
              <a:defRPr sz="1800"/>
            </a:pPr>
            <a:r>
              <a:rPr lang="en-GB" sz="2400" dirty="0"/>
              <a:t>Reputation management goals </a:t>
            </a:r>
            <a:r>
              <a:rPr lang="en-GB" sz="2400" dirty="0" err="1"/>
              <a:t>Eg</a:t>
            </a:r>
            <a:r>
              <a:rPr lang="en-GB" sz="2400" dirty="0"/>
              <a:t>. “</a:t>
            </a:r>
            <a:r>
              <a:rPr lang="en-GB" sz="1800" dirty="0"/>
              <a:t>We aim to improve media relations of our organization significantly within the next year.”</a:t>
            </a:r>
            <a:endParaRPr lang="en-GB" sz="2400" dirty="0"/>
          </a:p>
          <a:p>
            <a:pPr marL="566927" indent="-457200">
              <a:buFont typeface="+mj-lt"/>
              <a:buAutoNum type="arabicPeriod"/>
              <a:defRPr sz="1800"/>
            </a:pPr>
            <a:r>
              <a:rPr lang="en-GB" sz="2400" dirty="0"/>
              <a:t>Relationship management goals </a:t>
            </a:r>
            <a:r>
              <a:rPr lang="en-GB" sz="2400" dirty="0" err="1"/>
              <a:t>Eg</a:t>
            </a:r>
            <a:r>
              <a:rPr lang="en-GB" sz="2400" dirty="0"/>
              <a:t>. </a:t>
            </a:r>
            <a:r>
              <a:rPr lang="en-GB" sz="1800" dirty="0"/>
              <a:t>“We aim to improve communication with our target audiences during the next six months.”</a:t>
            </a:r>
            <a:endParaRPr lang="en-GB" sz="2400" dirty="0"/>
          </a:p>
          <a:p>
            <a:pPr marL="566927" indent="-457200">
              <a:buFont typeface="+mj-lt"/>
              <a:buAutoNum type="arabicPeriod"/>
              <a:defRPr sz="1800"/>
            </a:pPr>
            <a:r>
              <a:rPr lang="en-GB" sz="2400" dirty="0"/>
              <a:t>Task management goals </a:t>
            </a:r>
            <a:r>
              <a:rPr lang="en-GB" sz="2400" dirty="0" err="1"/>
              <a:t>Eg</a:t>
            </a:r>
            <a:r>
              <a:rPr lang="en-GB" sz="2400" dirty="0"/>
              <a:t>. “</a:t>
            </a:r>
            <a:r>
              <a:rPr lang="en-GB" sz="1800" dirty="0"/>
              <a:t>Our goal is to increase attendance at our staff ‘exhibition’ for the next one week.”</a:t>
            </a:r>
            <a:endParaRPr dirty="0"/>
          </a:p>
        </p:txBody>
      </p:sp>
      <p:sp>
        <p:nvSpPr>
          <p:cNvPr id="3" name="Title 2">
            <a:extLst>
              <a:ext uri="{FF2B5EF4-FFF2-40B4-BE49-F238E27FC236}">
                <a16:creationId xmlns:a16="http://schemas.microsoft.com/office/drawing/2014/main" id="{30228066-9CF6-DD4C-9C1B-96D43F58FC09}"/>
              </a:ext>
            </a:extLst>
          </p:cNvPr>
          <p:cNvSpPr>
            <a:spLocks noGrp="1"/>
          </p:cNvSpPr>
          <p:nvPr>
            <p:ph type="title"/>
          </p:nvPr>
        </p:nvSpPr>
        <p:spPr/>
        <p:txBody>
          <a:bodyPr/>
          <a:lstStyle/>
          <a:p>
            <a:r>
              <a:rPr lang="en-GB" dirty="0"/>
              <a:t>Step 3:  Setting Aims/goals and measurable objectives</a:t>
            </a:r>
          </a:p>
        </p:txBody>
      </p:sp>
    </p:spTree>
    <p:extLst>
      <p:ext uri="{BB962C8B-B14F-4D97-AF65-F5344CB8AC3E}">
        <p14:creationId xmlns:p14="http://schemas.microsoft.com/office/powerpoint/2010/main" val="168319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500188"/>
            <a:ext cx="10039350" cy="4800600"/>
          </a:xfrm>
          <a:solidFill>
            <a:schemeClr val="accent1">
              <a:lumMod val="20000"/>
              <a:lumOff val="80000"/>
            </a:schemeClr>
          </a:solidFill>
        </p:spPr>
        <p:txBody>
          <a:bodyPr>
            <a:normAutofit/>
          </a:bodyPr>
          <a:lstStyle/>
          <a:p>
            <a:pPr marL="355600" indent="-355600">
              <a:lnSpc>
                <a:spcPct val="100000"/>
              </a:lnSpc>
              <a:spcBef>
                <a:spcPts val="1200"/>
              </a:spcBef>
              <a:defRPr sz="1800"/>
            </a:pPr>
            <a:r>
              <a:rPr lang="en-GB" sz="2400" dirty="0"/>
              <a:t>These deliver societal, organisation or stakeholder results.  Usually attitudinal or behavioural (Specific, Measurable, Achievable, Realistic, Timely)</a:t>
            </a:r>
          </a:p>
          <a:p>
            <a:pPr marL="355600" indent="-355600">
              <a:lnSpc>
                <a:spcPct val="100000"/>
              </a:lnSpc>
              <a:spcBef>
                <a:spcPts val="1200"/>
              </a:spcBef>
              <a:defRPr sz="1800"/>
            </a:pPr>
            <a:r>
              <a:rPr lang="en-GB" sz="2400" dirty="0"/>
              <a:t>Align strategic communication objectives to organisational objectives/aims (if these exist)</a:t>
            </a:r>
          </a:p>
          <a:p>
            <a:pPr marL="355600" indent="-355600">
              <a:lnSpc>
                <a:spcPct val="100000"/>
              </a:lnSpc>
              <a:spcBef>
                <a:spcPts val="1200"/>
              </a:spcBef>
              <a:defRPr sz="1800"/>
            </a:pPr>
            <a:r>
              <a:rPr lang="en-GB" sz="2400" dirty="0"/>
              <a:t>Prioritise what is important</a:t>
            </a:r>
          </a:p>
          <a:p>
            <a:pPr algn="ctr">
              <a:lnSpc>
                <a:spcPct val="100000"/>
              </a:lnSpc>
            </a:pPr>
            <a:r>
              <a:rPr lang="en-GB" dirty="0"/>
              <a:t>“an infinitive verb</a:t>
            </a:r>
          </a:p>
          <a:p>
            <a:pPr algn="ctr">
              <a:lnSpc>
                <a:spcPct val="100000"/>
              </a:lnSpc>
            </a:pPr>
            <a:r>
              <a:rPr lang="en-GB" dirty="0"/>
              <a:t>a single outcome stated as a receiver of a verb’s action</a:t>
            </a:r>
          </a:p>
          <a:p>
            <a:pPr algn="ctr">
              <a:lnSpc>
                <a:spcPct val="100000"/>
              </a:lnSpc>
            </a:pPr>
            <a:r>
              <a:rPr lang="en-GB" dirty="0"/>
              <a:t>the magnitude of the action expressed in quantifiable terms</a:t>
            </a:r>
          </a:p>
          <a:p>
            <a:pPr algn="ctr">
              <a:lnSpc>
                <a:spcPct val="100000"/>
              </a:lnSpc>
            </a:pPr>
            <a:r>
              <a:rPr lang="en-GB" dirty="0"/>
              <a:t>a target date or timeframe for achieving the outcome.”</a:t>
            </a:r>
          </a:p>
          <a:p>
            <a:pPr marL="355600" indent="-355600">
              <a:lnSpc>
                <a:spcPct val="100000"/>
              </a:lnSpc>
              <a:spcBef>
                <a:spcPts val="1200"/>
              </a:spcBef>
              <a:defRPr sz="1800"/>
            </a:pPr>
            <a:endParaRPr lang="en-GB" sz="2400" dirty="0"/>
          </a:p>
          <a:p>
            <a:pPr>
              <a:lnSpc>
                <a:spcPct val="100000"/>
              </a:lnSpc>
            </a:pPr>
            <a:endParaRPr lang="en-GB" dirty="0"/>
          </a:p>
        </p:txBody>
      </p:sp>
      <p:sp>
        <p:nvSpPr>
          <p:cNvPr id="7" name="Title 6">
            <a:extLst>
              <a:ext uri="{FF2B5EF4-FFF2-40B4-BE49-F238E27FC236}">
                <a16:creationId xmlns:a16="http://schemas.microsoft.com/office/drawing/2014/main" id="{0EB12F5D-10B1-1C4F-BF28-3770E101375C}"/>
              </a:ext>
            </a:extLst>
          </p:cNvPr>
          <p:cNvSpPr>
            <a:spLocks noGrp="1"/>
          </p:cNvSpPr>
          <p:nvPr>
            <p:ph type="title"/>
          </p:nvPr>
        </p:nvSpPr>
        <p:spPr/>
        <p:txBody>
          <a:bodyPr/>
          <a:lstStyle/>
          <a:p>
            <a:r>
              <a:rPr lang="en-GB" dirty="0"/>
              <a:t>SMART Objectives</a:t>
            </a:r>
          </a:p>
        </p:txBody>
      </p:sp>
    </p:spTree>
    <p:extLst>
      <p:ext uri="{BB962C8B-B14F-4D97-AF65-F5344CB8AC3E}">
        <p14:creationId xmlns:p14="http://schemas.microsoft.com/office/powerpoint/2010/main" val="222785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xfrm>
            <a:off x="1104900" y="1414463"/>
            <a:ext cx="9980682" cy="4930356"/>
          </a:xfrm>
          <a:prstGeom prst="rect">
            <a:avLst/>
          </a:prstGeom>
        </p:spPr>
        <p:txBody>
          <a:bodyPr>
            <a:normAutofit/>
          </a:bodyPr>
          <a:lstStyle/>
          <a:p>
            <a:pPr marL="304800" indent="-304800">
              <a:lnSpc>
                <a:spcPct val="80000"/>
              </a:lnSpc>
              <a:defRPr sz="1800"/>
            </a:pPr>
            <a:r>
              <a:rPr sz="2400" b="1" dirty="0">
                <a:solidFill>
                  <a:srgbClr val="FF3300"/>
                </a:solidFill>
              </a:rPr>
              <a:t>S</a:t>
            </a:r>
            <a:r>
              <a:rPr sz="2400" dirty="0"/>
              <a:t>pecific – Objectives should specify what they want to achieve.</a:t>
            </a:r>
            <a:br>
              <a:rPr sz="2400" dirty="0"/>
            </a:br>
            <a:endParaRPr sz="2400" dirty="0"/>
          </a:p>
          <a:p>
            <a:pPr marL="304800" indent="-304800">
              <a:lnSpc>
                <a:spcPct val="80000"/>
              </a:lnSpc>
              <a:defRPr sz="1800"/>
            </a:pPr>
            <a:r>
              <a:rPr sz="2400" b="1" dirty="0">
                <a:solidFill>
                  <a:srgbClr val="FF3300"/>
                </a:solidFill>
              </a:rPr>
              <a:t>M</a:t>
            </a:r>
            <a:r>
              <a:rPr sz="2400" dirty="0"/>
              <a:t>easurable – You should be able to measure whether you are meeting the objectives or not.</a:t>
            </a:r>
          </a:p>
          <a:p>
            <a:pPr marL="355600" indent="-355600">
              <a:lnSpc>
                <a:spcPct val="80000"/>
              </a:lnSpc>
              <a:defRPr sz="1800"/>
            </a:pPr>
            <a:endParaRPr sz="2400" dirty="0"/>
          </a:p>
          <a:p>
            <a:pPr marL="304800" indent="-304800">
              <a:lnSpc>
                <a:spcPct val="80000"/>
              </a:lnSpc>
              <a:defRPr sz="1800"/>
            </a:pPr>
            <a:r>
              <a:rPr sz="2400" b="1" dirty="0">
                <a:solidFill>
                  <a:srgbClr val="FF3300"/>
                </a:solidFill>
              </a:rPr>
              <a:t>A</a:t>
            </a:r>
            <a:r>
              <a:rPr sz="2400" dirty="0"/>
              <a:t>chievable - Are the objectives you set, achievable and attainable?</a:t>
            </a:r>
            <a:br>
              <a:rPr sz="2400" dirty="0"/>
            </a:br>
            <a:endParaRPr sz="2400" dirty="0"/>
          </a:p>
          <a:p>
            <a:pPr marL="304800" indent="-304800">
              <a:lnSpc>
                <a:spcPct val="80000"/>
              </a:lnSpc>
              <a:defRPr sz="1800"/>
            </a:pPr>
            <a:r>
              <a:rPr sz="2400" b="1" dirty="0">
                <a:solidFill>
                  <a:srgbClr val="FF3300"/>
                </a:solidFill>
              </a:rPr>
              <a:t>R</a:t>
            </a:r>
            <a:r>
              <a:rPr sz="2400" dirty="0"/>
              <a:t>esourced – Can you realistically achieve the objectives with the resources you have?</a:t>
            </a:r>
            <a:br>
              <a:rPr sz="2400" dirty="0"/>
            </a:br>
            <a:endParaRPr sz="2400" dirty="0"/>
          </a:p>
          <a:p>
            <a:pPr marL="304800" indent="-304800">
              <a:lnSpc>
                <a:spcPct val="80000"/>
              </a:lnSpc>
              <a:defRPr sz="1800"/>
            </a:pPr>
            <a:r>
              <a:rPr sz="2400" b="1" dirty="0">
                <a:solidFill>
                  <a:srgbClr val="FF3300"/>
                </a:solidFill>
              </a:rPr>
              <a:t>T</a:t>
            </a:r>
            <a:r>
              <a:rPr sz="2400" dirty="0"/>
              <a:t>imely – When do you want to achieve the set objectives?</a:t>
            </a:r>
          </a:p>
        </p:txBody>
      </p:sp>
      <p:sp>
        <p:nvSpPr>
          <p:cNvPr id="3" name="Title 2">
            <a:extLst>
              <a:ext uri="{FF2B5EF4-FFF2-40B4-BE49-F238E27FC236}">
                <a16:creationId xmlns:a16="http://schemas.microsoft.com/office/drawing/2014/main" id="{A14D2762-C7C8-A140-9FDC-15B081B1AA3E}"/>
              </a:ext>
            </a:extLst>
          </p:cNvPr>
          <p:cNvSpPr>
            <a:spLocks noGrp="1"/>
          </p:cNvSpPr>
          <p:nvPr>
            <p:ph type="title"/>
          </p:nvPr>
        </p:nvSpPr>
        <p:spPr>
          <a:xfrm>
            <a:off x="1104900" y="76200"/>
            <a:ext cx="9980682" cy="1066785"/>
          </a:xfrm>
        </p:spPr>
        <p:txBody>
          <a:bodyPr/>
          <a:lstStyle/>
          <a:p>
            <a:r>
              <a:rPr lang="en-GB" dirty="0">
                <a:solidFill>
                  <a:srgbClr val="424456"/>
                </a:solidFill>
              </a:rPr>
              <a:t>Measurable objectives?</a:t>
            </a:r>
            <a:endParaRPr lang="en-GB" dirty="0"/>
          </a:p>
        </p:txBody>
      </p:sp>
    </p:spTree>
    <p:extLst>
      <p:ext uri="{BB962C8B-B14F-4D97-AF65-F5344CB8AC3E}">
        <p14:creationId xmlns:p14="http://schemas.microsoft.com/office/powerpoint/2010/main" val="172226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CFEA-CBE5-ED41-84DD-9F04AD1F013D}"/>
              </a:ext>
            </a:extLst>
          </p:cNvPr>
          <p:cNvSpPr>
            <a:spLocks noGrp="1"/>
          </p:cNvSpPr>
          <p:nvPr>
            <p:ph type="title"/>
          </p:nvPr>
        </p:nvSpPr>
        <p:spPr/>
        <p:txBody>
          <a:bodyPr/>
          <a:lstStyle/>
          <a:p>
            <a:r>
              <a:rPr lang="en-GB" dirty="0"/>
              <a:t>What impact/change?</a:t>
            </a:r>
          </a:p>
        </p:txBody>
      </p:sp>
      <p:sp>
        <p:nvSpPr>
          <p:cNvPr id="3" name="Content Placeholder 2">
            <a:extLst>
              <a:ext uri="{FF2B5EF4-FFF2-40B4-BE49-F238E27FC236}">
                <a16:creationId xmlns:a16="http://schemas.microsoft.com/office/drawing/2014/main" id="{96D9F2CF-0953-EE49-AED4-5BCB8C94EE59}"/>
              </a:ext>
            </a:extLst>
          </p:cNvPr>
          <p:cNvSpPr>
            <a:spLocks noGrp="1"/>
          </p:cNvSpPr>
          <p:nvPr>
            <p:ph idx="1"/>
          </p:nvPr>
        </p:nvSpPr>
        <p:spPr/>
        <p:txBody>
          <a:bodyPr>
            <a:normAutofit lnSpcReduction="10000"/>
          </a:bodyPr>
          <a:lstStyle/>
          <a:p>
            <a:r>
              <a:rPr lang="en-GB" sz="4000" dirty="0"/>
              <a:t>Are these </a:t>
            </a:r>
            <a:r>
              <a:rPr lang="en-GB" sz="4000" b="1" dirty="0">
                <a:solidFill>
                  <a:srgbClr val="FFC000"/>
                </a:solidFill>
              </a:rPr>
              <a:t>Cognitive</a:t>
            </a:r>
            <a:r>
              <a:rPr lang="en-GB" sz="4000" dirty="0"/>
              <a:t> (related to thoughts, reflection, awareness), </a:t>
            </a:r>
            <a:r>
              <a:rPr lang="en-GB" sz="4000" b="1" dirty="0">
                <a:solidFill>
                  <a:srgbClr val="0070C0"/>
                </a:solidFill>
              </a:rPr>
              <a:t>Affective</a:t>
            </a:r>
            <a:r>
              <a:rPr lang="en-GB" sz="4000" dirty="0"/>
              <a:t> (related to feelings, emotional reaction) or </a:t>
            </a:r>
            <a:r>
              <a:rPr lang="en-GB" sz="4000" b="1" dirty="0">
                <a:solidFill>
                  <a:srgbClr val="A11F85"/>
                </a:solidFill>
              </a:rPr>
              <a:t>Conative</a:t>
            </a:r>
            <a:r>
              <a:rPr lang="en-GB" sz="4000" dirty="0"/>
              <a:t> (related to behaviour, actions or change)?</a:t>
            </a:r>
          </a:p>
          <a:p>
            <a:r>
              <a:rPr lang="en-GB" sz="4000" dirty="0">
                <a:solidFill>
                  <a:srgbClr val="C00000"/>
                </a:solidFill>
              </a:rPr>
              <a:t>Output and impact objectives</a:t>
            </a:r>
          </a:p>
          <a:p>
            <a:r>
              <a:rPr lang="en-GB" sz="4000" dirty="0">
                <a:solidFill>
                  <a:srgbClr val="C00000"/>
                </a:solidFill>
              </a:rPr>
              <a:t>Informational, Attitudinal, Behavioural</a:t>
            </a:r>
          </a:p>
          <a:p>
            <a:endParaRPr lang="en-GB" sz="4000" dirty="0"/>
          </a:p>
        </p:txBody>
      </p:sp>
    </p:spTree>
    <p:extLst>
      <p:ext uri="{BB962C8B-B14F-4D97-AF65-F5344CB8AC3E}">
        <p14:creationId xmlns:p14="http://schemas.microsoft.com/office/powerpoint/2010/main" val="15640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body" idx="1"/>
          </p:nvPr>
        </p:nvSpPr>
        <p:spPr>
          <a:xfrm>
            <a:off x="1631125" y="1443021"/>
            <a:ext cx="8786874" cy="2000264"/>
          </a:xfrm>
          <a:prstGeom prst="rect">
            <a:avLst/>
          </a:prstGeom>
        </p:spPr>
        <p:txBody>
          <a:bodyPr/>
          <a:lstStyle/>
          <a:p>
            <a:pPr lvl="0" algn="ctr">
              <a:defRPr sz="1800"/>
            </a:pPr>
            <a:r>
              <a:rPr sz="2400" dirty="0"/>
              <a:t>Groups </a:t>
            </a:r>
            <a:r>
              <a:rPr sz="2400" dirty="0" err="1"/>
              <a:t>prioritised</a:t>
            </a:r>
            <a:r>
              <a:rPr sz="2400" dirty="0"/>
              <a:t> depending on the nature of their stake. </a:t>
            </a:r>
          </a:p>
          <a:p>
            <a:pPr lvl="0">
              <a:defRPr sz="1800"/>
            </a:pPr>
            <a:endParaRPr sz="2400" dirty="0"/>
          </a:p>
          <a:p>
            <a:pPr lvl="0" algn="ctr">
              <a:defRPr sz="1800"/>
            </a:pPr>
            <a:r>
              <a:rPr sz="2400" dirty="0"/>
              <a:t>Decide who the focus should be on and the </a:t>
            </a:r>
            <a:r>
              <a:rPr sz="2400" dirty="0" err="1"/>
              <a:t>comms</a:t>
            </a:r>
            <a:r>
              <a:rPr sz="2400" dirty="0"/>
              <a:t> strategy to be used</a:t>
            </a:r>
            <a:endParaRPr lang="en-GB" sz="2400" dirty="0"/>
          </a:p>
          <a:p>
            <a:pPr lvl="0" algn="ctr">
              <a:defRPr sz="1800"/>
            </a:pPr>
            <a:endParaRPr sz="2400" dirty="0"/>
          </a:p>
        </p:txBody>
      </p:sp>
      <p:sp>
        <p:nvSpPr>
          <p:cNvPr id="5" name="TextBox 4"/>
          <p:cNvSpPr txBox="1"/>
          <p:nvPr/>
        </p:nvSpPr>
        <p:spPr>
          <a:xfrm>
            <a:off x="1881158" y="3443285"/>
            <a:ext cx="2928958" cy="2092881"/>
          </a:xfrm>
          <a:prstGeom prst="rect">
            <a:avLst/>
          </a:prstGeom>
          <a:noFill/>
        </p:spPr>
        <p:txBody>
          <a:bodyPr wrap="square" rtlCol="0">
            <a:spAutoFit/>
          </a:bodyPr>
          <a:lstStyle/>
          <a:p>
            <a:r>
              <a:rPr lang="en-GB" sz="2800" b="1" dirty="0">
                <a:solidFill>
                  <a:srgbClr val="C00000"/>
                </a:solidFill>
              </a:rPr>
              <a:t>Demographics</a:t>
            </a:r>
            <a:endParaRPr lang="en-GB" sz="2800" dirty="0">
              <a:solidFill>
                <a:srgbClr val="C00000"/>
              </a:solidFill>
            </a:endParaRPr>
          </a:p>
          <a:p>
            <a:r>
              <a:rPr lang="en-GB" sz="2800" dirty="0">
                <a:solidFill>
                  <a:srgbClr val="C00000"/>
                </a:solidFill>
              </a:rPr>
              <a:t>Gender </a:t>
            </a:r>
          </a:p>
          <a:p>
            <a:r>
              <a:rPr lang="en-GB" sz="2800" dirty="0">
                <a:solidFill>
                  <a:srgbClr val="C00000"/>
                </a:solidFill>
              </a:rPr>
              <a:t>Age </a:t>
            </a:r>
          </a:p>
          <a:p>
            <a:r>
              <a:rPr lang="en-GB" sz="2800" dirty="0">
                <a:solidFill>
                  <a:srgbClr val="C00000"/>
                </a:solidFill>
              </a:rPr>
              <a:t>Income</a:t>
            </a:r>
          </a:p>
          <a:p>
            <a:endParaRPr lang="en-GB" dirty="0"/>
          </a:p>
        </p:txBody>
      </p:sp>
      <p:sp>
        <p:nvSpPr>
          <p:cNvPr id="6" name="TextBox 5"/>
          <p:cNvSpPr txBox="1"/>
          <p:nvPr/>
        </p:nvSpPr>
        <p:spPr>
          <a:xfrm>
            <a:off x="6510337" y="3383871"/>
            <a:ext cx="3786214" cy="2954655"/>
          </a:xfrm>
          <a:prstGeom prst="rect">
            <a:avLst/>
          </a:prstGeom>
          <a:noFill/>
        </p:spPr>
        <p:txBody>
          <a:bodyPr wrap="square" rtlCol="0">
            <a:spAutoFit/>
          </a:bodyPr>
          <a:lstStyle/>
          <a:p>
            <a:r>
              <a:rPr lang="en-GB" sz="2800" b="1" dirty="0">
                <a:solidFill>
                  <a:srgbClr val="C00000"/>
                </a:solidFill>
              </a:rPr>
              <a:t>Psychographics</a:t>
            </a:r>
            <a:endParaRPr lang="en-GB" sz="2800" dirty="0">
              <a:solidFill>
                <a:srgbClr val="C00000"/>
              </a:solidFill>
            </a:endParaRPr>
          </a:p>
          <a:p>
            <a:r>
              <a:rPr lang="en-GB" sz="2800" dirty="0">
                <a:solidFill>
                  <a:srgbClr val="C00000"/>
                </a:solidFill>
              </a:rPr>
              <a:t>Personality</a:t>
            </a:r>
          </a:p>
          <a:p>
            <a:r>
              <a:rPr lang="en-GB" sz="2800" dirty="0">
                <a:solidFill>
                  <a:srgbClr val="C00000"/>
                </a:solidFill>
              </a:rPr>
              <a:t>Attitudes</a:t>
            </a:r>
          </a:p>
          <a:p>
            <a:r>
              <a:rPr lang="en-GB" sz="2800" dirty="0">
                <a:solidFill>
                  <a:srgbClr val="C00000"/>
                </a:solidFill>
              </a:rPr>
              <a:t>Values</a:t>
            </a:r>
          </a:p>
          <a:p>
            <a:r>
              <a:rPr lang="en-GB" sz="2800" dirty="0">
                <a:solidFill>
                  <a:srgbClr val="C00000"/>
                </a:solidFill>
              </a:rPr>
              <a:t>Language</a:t>
            </a:r>
          </a:p>
          <a:p>
            <a:r>
              <a:rPr lang="en-GB" sz="2800" dirty="0">
                <a:solidFill>
                  <a:srgbClr val="C00000"/>
                </a:solidFill>
              </a:rPr>
              <a:t>Behaviour</a:t>
            </a:r>
          </a:p>
          <a:p>
            <a:endParaRPr lang="en-GB" dirty="0"/>
          </a:p>
        </p:txBody>
      </p:sp>
      <p:sp>
        <p:nvSpPr>
          <p:cNvPr id="3" name="Rectangle 2">
            <a:extLst>
              <a:ext uri="{FF2B5EF4-FFF2-40B4-BE49-F238E27FC236}">
                <a16:creationId xmlns:a16="http://schemas.microsoft.com/office/drawing/2014/main" id="{6F9F56D6-6E3D-F042-9D67-1B763D2A7310}"/>
              </a:ext>
            </a:extLst>
          </p:cNvPr>
          <p:cNvSpPr/>
          <p:nvPr/>
        </p:nvSpPr>
        <p:spPr>
          <a:xfrm>
            <a:off x="1333499" y="562660"/>
            <a:ext cx="9282113" cy="461665"/>
          </a:xfrm>
          <a:prstGeom prst="rect">
            <a:avLst/>
          </a:prstGeom>
        </p:spPr>
        <p:txBody>
          <a:bodyPr wrap="square">
            <a:spAutoFit/>
          </a:bodyPr>
          <a:lstStyle/>
          <a:p>
            <a:r>
              <a:rPr lang="en-GB" sz="2400" b="1" dirty="0"/>
              <a:t>Step4:  Define and research audiences and stakeholders</a:t>
            </a:r>
          </a:p>
        </p:txBody>
      </p:sp>
    </p:spTree>
    <p:extLst>
      <p:ext uri="{BB962C8B-B14F-4D97-AF65-F5344CB8AC3E}">
        <p14:creationId xmlns:p14="http://schemas.microsoft.com/office/powerpoint/2010/main" val="384547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1104900" y="1571626"/>
            <a:ext cx="9980682" cy="1457324"/>
          </a:xfrm>
          <a:prstGeom prst="rect">
            <a:avLst/>
          </a:prstGeom>
          <a:solidFill>
            <a:srgbClr val="D6E9EA"/>
          </a:solidFill>
          <a:ln w="25400">
            <a:solidFill>
              <a:srgbClr val="3D3D65"/>
            </a:solidFill>
          </a:ln>
        </p:spPr>
        <p:txBody>
          <a:bodyPr lIns="0" tIns="0" rIns="0" bIns="0" anchor="ctr"/>
          <a:lstStyle/>
          <a:p>
            <a:pPr marL="256031" indent="-146304">
              <a:lnSpc>
                <a:spcPct val="80000"/>
              </a:lnSpc>
              <a:buSzTx/>
              <a:defRPr sz="1800"/>
            </a:pPr>
            <a:r>
              <a:rPr lang="en-GB" sz="2400" dirty="0"/>
              <a:t>Strategy is the overarching ‘how’ you will do something.  (‘What’ you will do are tactics)</a:t>
            </a:r>
          </a:p>
          <a:p>
            <a:pPr marL="329183" indent="-219455">
              <a:lnSpc>
                <a:spcPct val="80000"/>
              </a:lnSpc>
              <a:buFontTx/>
              <a:buChar char="-"/>
              <a:defRPr sz="1800"/>
            </a:pPr>
            <a:r>
              <a:rPr lang="en-GB" sz="2400" dirty="0"/>
              <a:t>You can have several strategies</a:t>
            </a:r>
          </a:p>
          <a:p>
            <a:pPr marL="329183" indent="-219455">
              <a:lnSpc>
                <a:spcPct val="80000"/>
              </a:lnSpc>
              <a:buFontTx/>
              <a:buChar char="-"/>
              <a:defRPr sz="1800"/>
            </a:pPr>
            <a:r>
              <a:rPr lang="en-GB" sz="2400" dirty="0"/>
              <a:t>Needs to be justified, </a:t>
            </a:r>
            <a:r>
              <a:rPr lang="en-GB" sz="2400" dirty="0" err="1"/>
              <a:t>e.g</a:t>
            </a:r>
            <a:r>
              <a:rPr lang="en-GB" sz="2400" dirty="0"/>
              <a:t> …</a:t>
            </a:r>
          </a:p>
          <a:p>
            <a:pPr lvl="0" algn="ctr">
              <a:defRPr>
                <a:solidFill>
                  <a:srgbClr val="FFFFFF"/>
                </a:solidFill>
              </a:defRPr>
            </a:pPr>
            <a:endParaRPr dirty="0"/>
          </a:p>
        </p:txBody>
      </p:sp>
      <p:sp>
        <p:nvSpPr>
          <p:cNvPr id="3" name="Title 2">
            <a:extLst>
              <a:ext uri="{FF2B5EF4-FFF2-40B4-BE49-F238E27FC236}">
                <a16:creationId xmlns:a16="http://schemas.microsoft.com/office/drawing/2014/main" id="{07527BEA-B232-8942-808C-09D667BFE487}"/>
              </a:ext>
            </a:extLst>
          </p:cNvPr>
          <p:cNvSpPr>
            <a:spLocks noGrp="1"/>
          </p:cNvSpPr>
          <p:nvPr>
            <p:ph type="title"/>
          </p:nvPr>
        </p:nvSpPr>
        <p:spPr/>
        <p:txBody>
          <a:bodyPr/>
          <a:lstStyle/>
          <a:p>
            <a:r>
              <a:rPr lang="en-GB" b="1" dirty="0">
                <a:solidFill>
                  <a:srgbClr val="FF3300"/>
                </a:solidFill>
              </a:rPr>
              <a:t>Step 5. Define and justify strategy – overall intent; the ‘big idea’</a:t>
            </a:r>
            <a:endParaRPr lang="en-GB" dirty="0"/>
          </a:p>
        </p:txBody>
      </p:sp>
      <p:sp>
        <p:nvSpPr>
          <p:cNvPr id="6" name="Rectangle 5">
            <a:extLst>
              <a:ext uri="{FF2B5EF4-FFF2-40B4-BE49-F238E27FC236}">
                <a16:creationId xmlns:a16="http://schemas.microsoft.com/office/drawing/2014/main" id="{367AD56F-65BD-5E4A-8E51-C22DBA605C77}"/>
              </a:ext>
            </a:extLst>
          </p:cNvPr>
          <p:cNvSpPr/>
          <p:nvPr/>
        </p:nvSpPr>
        <p:spPr>
          <a:xfrm>
            <a:off x="1104900" y="3306756"/>
            <a:ext cx="9980682" cy="3416320"/>
          </a:xfrm>
          <a:prstGeom prst="rect">
            <a:avLst/>
          </a:prstGeom>
        </p:spPr>
        <p:txBody>
          <a:bodyPr wrap="square">
            <a:spAutoFit/>
          </a:bodyPr>
          <a:lstStyle/>
          <a:p>
            <a:pPr marL="256031" indent="-146304" algn="ctr">
              <a:buSzTx/>
              <a:defRPr sz="1800"/>
            </a:pPr>
            <a:r>
              <a:rPr lang="en-GB" sz="2400" dirty="0">
                <a:latin typeface="Baskerville Old Face"/>
                <a:ea typeface="Baskerville Old Face"/>
                <a:cs typeface="Baskerville Old Face"/>
                <a:sym typeface="Baskerville Old Face"/>
              </a:rPr>
              <a:t>“A media relations campaign focusing on direct contact with key publications”</a:t>
            </a:r>
          </a:p>
          <a:p>
            <a:pPr marL="256031" indent="-146304">
              <a:buSzTx/>
              <a:defRPr sz="1800"/>
            </a:pPr>
            <a:r>
              <a:rPr lang="en-GB" sz="2400" dirty="0">
                <a:latin typeface="Baskerville Old Face"/>
                <a:ea typeface="Baskerville Old Face"/>
                <a:cs typeface="Baskerville Old Face"/>
                <a:sym typeface="Baskerville Old Face"/>
              </a:rPr>
              <a:t>“This approach has three distinct benefits which will ultimately lead to increased media coverage. </a:t>
            </a:r>
          </a:p>
          <a:p>
            <a:pPr marL="292607" indent="-182879">
              <a:buFont typeface="Times"/>
              <a:buAutoNum type="arabicPeriod"/>
              <a:defRPr sz="1800"/>
            </a:pPr>
            <a:r>
              <a:rPr lang="en-GB" sz="2400" dirty="0">
                <a:latin typeface="Baskerville Old Face"/>
                <a:ea typeface="Baskerville Old Face"/>
                <a:cs typeface="Baskerville Old Face"/>
                <a:sym typeface="Baskerville Old Face"/>
              </a:rPr>
              <a:t>We increase the frequency of direct communication with journalists, which leads to closer and more fruitful relationships. </a:t>
            </a:r>
          </a:p>
          <a:p>
            <a:pPr marL="292607" indent="-182879">
              <a:buFont typeface="Times"/>
              <a:buAutoNum type="arabicPeriod"/>
              <a:defRPr sz="1800"/>
            </a:pPr>
            <a:r>
              <a:rPr lang="en-GB" sz="2400" dirty="0">
                <a:latin typeface="Baskerville Old Face"/>
                <a:ea typeface="Baskerville Old Face"/>
                <a:cs typeface="Baskerville Old Face"/>
                <a:sym typeface="Baskerville Old Face"/>
              </a:rPr>
              <a:t>We develop reputation on behalf of the client by providing credible and attractive contributions prepared solely for their use. </a:t>
            </a:r>
          </a:p>
          <a:p>
            <a:pPr marL="292607" indent="-182879">
              <a:buFont typeface="Times"/>
              <a:buAutoNum type="arabicPeriod"/>
              <a:defRPr sz="1800"/>
            </a:pPr>
            <a:r>
              <a:rPr lang="en-GB" sz="2400" dirty="0">
                <a:latin typeface="Baskerville Old Face"/>
                <a:ea typeface="Baskerville Old Face"/>
                <a:cs typeface="Baskerville Old Face"/>
                <a:sym typeface="Baskerville Old Face"/>
              </a:rPr>
              <a:t>We are able to keep abreast of issues and topics currently pursued by target publications.”</a:t>
            </a:r>
          </a:p>
        </p:txBody>
      </p:sp>
    </p:spTree>
    <p:extLst>
      <p:ext uri="{BB962C8B-B14F-4D97-AF65-F5344CB8AC3E}">
        <p14:creationId xmlns:p14="http://schemas.microsoft.com/office/powerpoint/2010/main" val="287074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
          </p:nvPr>
        </p:nvSpPr>
        <p:spPr>
          <a:xfrm>
            <a:off x="1104900" y="1357313"/>
            <a:ext cx="9980681" cy="5217225"/>
          </a:xfrm>
          <a:prstGeom prst="rect">
            <a:avLst/>
          </a:prstGeom>
        </p:spPr>
        <p:txBody>
          <a:bodyPr>
            <a:normAutofit lnSpcReduction="10000"/>
          </a:bodyPr>
          <a:lstStyle/>
          <a:p>
            <a:pPr lvl="0">
              <a:lnSpc>
                <a:spcPct val="150000"/>
              </a:lnSpc>
              <a:defRPr sz="1800"/>
            </a:pPr>
            <a:r>
              <a:rPr sz="2800" dirty="0"/>
              <a:t>There are two words you're likely to see in any press release or news report about the iPad: "magical" and "revolutionary."</a:t>
            </a:r>
            <a:endParaRPr lang="en-US" sz="2800" dirty="0"/>
          </a:p>
          <a:p>
            <a:pPr lvl="0">
              <a:lnSpc>
                <a:spcPct val="150000"/>
              </a:lnSpc>
              <a:defRPr sz="1800"/>
            </a:pPr>
            <a:r>
              <a:rPr lang="ca-ES" sz="2800" dirty="0"/>
              <a:t>Search: </a:t>
            </a:r>
            <a:r>
              <a:rPr lang="en-US" sz="3000" dirty="0"/>
              <a:t>Apple's Secret To Staying On Message - Business Insider</a:t>
            </a:r>
            <a:br>
              <a:rPr sz="2800" dirty="0"/>
            </a:br>
            <a:r>
              <a:rPr sz="2800" dirty="0">
                <a:hlinkClick r:id="rId3"/>
              </a:rPr>
              <a:t>http://www.businessinsider.com/apples-secret-to-staying-on-message-2010-4#ixzz2lH7Gu1QW</a:t>
            </a:r>
            <a:br>
              <a:rPr sz="2800" dirty="0"/>
            </a:br>
            <a:endParaRPr sz="2800" dirty="0"/>
          </a:p>
        </p:txBody>
      </p:sp>
      <p:sp>
        <p:nvSpPr>
          <p:cNvPr id="3" name="Title 2">
            <a:extLst>
              <a:ext uri="{FF2B5EF4-FFF2-40B4-BE49-F238E27FC236}">
                <a16:creationId xmlns:a16="http://schemas.microsoft.com/office/drawing/2014/main" id="{A62357F7-A2B2-5D41-BFFD-7A425EEAB984}"/>
              </a:ext>
            </a:extLst>
          </p:cNvPr>
          <p:cNvSpPr>
            <a:spLocks noGrp="1"/>
          </p:cNvSpPr>
          <p:nvPr>
            <p:ph type="title"/>
          </p:nvPr>
        </p:nvSpPr>
        <p:spPr/>
        <p:txBody>
          <a:bodyPr/>
          <a:lstStyle/>
          <a:p>
            <a:r>
              <a:rPr lang="en-GB" dirty="0">
                <a:solidFill>
                  <a:srgbClr val="424456"/>
                </a:solidFill>
              </a:rPr>
              <a:t>Step 6: Key messages should be simple</a:t>
            </a:r>
            <a:endParaRPr lang="en-GB" dirty="0"/>
          </a:p>
        </p:txBody>
      </p:sp>
    </p:spTree>
    <p:extLst>
      <p:ext uri="{BB962C8B-B14F-4D97-AF65-F5344CB8AC3E}">
        <p14:creationId xmlns:p14="http://schemas.microsoft.com/office/powerpoint/2010/main" val="29702103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CA54-F6C2-A24F-B929-C111BD5068E4}"/>
              </a:ext>
            </a:extLst>
          </p:cNvPr>
          <p:cNvSpPr>
            <a:spLocks noGrp="1"/>
          </p:cNvSpPr>
          <p:nvPr>
            <p:ph type="title"/>
          </p:nvPr>
        </p:nvSpPr>
        <p:spPr/>
        <p:txBody>
          <a:bodyPr/>
          <a:lstStyle/>
          <a:p>
            <a:r>
              <a:rPr lang="en-US" dirty="0"/>
              <a:t>Interdisciplinary research and scholarship: the challenges</a:t>
            </a:r>
          </a:p>
        </p:txBody>
      </p:sp>
      <p:sp>
        <p:nvSpPr>
          <p:cNvPr id="3" name="Content Placeholder 2">
            <a:extLst>
              <a:ext uri="{FF2B5EF4-FFF2-40B4-BE49-F238E27FC236}">
                <a16:creationId xmlns:a16="http://schemas.microsoft.com/office/drawing/2014/main" id="{3E22392D-4FB8-5F4A-AB32-F9131CBFDA5C}"/>
              </a:ext>
            </a:extLst>
          </p:cNvPr>
          <p:cNvSpPr>
            <a:spLocks noGrp="1"/>
          </p:cNvSpPr>
          <p:nvPr>
            <p:ph idx="1"/>
          </p:nvPr>
        </p:nvSpPr>
        <p:spPr/>
        <p:txBody>
          <a:bodyPr/>
          <a:lstStyle/>
          <a:p>
            <a:r>
              <a:rPr lang="en-US" dirty="0"/>
              <a:t>Methodological challenges</a:t>
            </a:r>
          </a:p>
          <a:p>
            <a:r>
              <a:rPr lang="en-US" dirty="0"/>
              <a:t>Pedagogical challenges</a:t>
            </a:r>
          </a:p>
          <a:p>
            <a:r>
              <a:rPr lang="en-US" dirty="0"/>
              <a:t>Comfort zones</a:t>
            </a:r>
          </a:p>
          <a:p>
            <a:r>
              <a:rPr lang="en-US" dirty="0"/>
              <a:t>Binary numbers, social sciences and now humanities</a:t>
            </a:r>
          </a:p>
          <a:p>
            <a:endParaRPr lang="en-US" dirty="0"/>
          </a:p>
        </p:txBody>
      </p:sp>
      <p:pic>
        <p:nvPicPr>
          <p:cNvPr id="5" name="Picture 4">
            <a:extLst>
              <a:ext uri="{FF2B5EF4-FFF2-40B4-BE49-F238E27FC236}">
                <a16:creationId xmlns:a16="http://schemas.microsoft.com/office/drawing/2014/main" id="{18A9E96A-8C35-0C42-8EA5-A116F0622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769" y="3554450"/>
            <a:ext cx="2521131" cy="2522259"/>
          </a:xfrm>
          <a:prstGeom prst="rect">
            <a:avLst/>
          </a:prstGeom>
        </p:spPr>
      </p:pic>
      <p:pic>
        <p:nvPicPr>
          <p:cNvPr id="7" name="Picture 6">
            <a:extLst>
              <a:ext uri="{FF2B5EF4-FFF2-40B4-BE49-F238E27FC236}">
                <a16:creationId xmlns:a16="http://schemas.microsoft.com/office/drawing/2014/main" id="{6DAA0B99-21A2-484D-862F-01BEA5393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060" y="1354872"/>
            <a:ext cx="3170193" cy="4399157"/>
          </a:xfrm>
          <a:prstGeom prst="rect">
            <a:avLst/>
          </a:prstGeom>
        </p:spPr>
      </p:pic>
      <p:pic>
        <p:nvPicPr>
          <p:cNvPr id="6" name="Picture 5" descr="dmu_logo">
            <a:extLst>
              <a:ext uri="{FF2B5EF4-FFF2-40B4-BE49-F238E27FC236}">
                <a16:creationId xmlns:a16="http://schemas.microsoft.com/office/drawing/2014/main" id="{317CA766-B560-7B4C-96C7-A2FC14BA63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13932" y="76200"/>
            <a:ext cx="1771650" cy="666750"/>
          </a:xfrm>
          <a:prstGeom prst="rect">
            <a:avLst/>
          </a:prstGeom>
          <a:noFill/>
          <a:ln>
            <a:noFill/>
          </a:ln>
        </p:spPr>
      </p:pic>
    </p:spTree>
    <p:extLst>
      <p:ext uri="{BB962C8B-B14F-4D97-AF65-F5344CB8AC3E}">
        <p14:creationId xmlns:p14="http://schemas.microsoft.com/office/powerpoint/2010/main" val="356184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idx="1"/>
          </p:nvPr>
        </p:nvSpPr>
        <p:spPr/>
        <p:txBody>
          <a:bodyPr>
            <a:normAutofit fontScale="70000" lnSpcReduction="20000"/>
          </a:bodyPr>
          <a:lstStyle/>
          <a:p>
            <a:pPr>
              <a:lnSpc>
                <a:spcPct val="120000"/>
              </a:lnSpc>
            </a:pPr>
            <a:r>
              <a:rPr lang="en-GB" sz="2400" dirty="0"/>
              <a:t>A message contains </a:t>
            </a:r>
            <a:r>
              <a:rPr lang="en-GB" sz="2400" i="1" dirty="0"/>
              <a:t>claims</a:t>
            </a:r>
            <a:r>
              <a:rPr lang="en-GB" sz="2400" dirty="0"/>
              <a:t> that an organisation wants people to believe</a:t>
            </a:r>
          </a:p>
          <a:p>
            <a:pPr>
              <a:lnSpc>
                <a:spcPct val="120000"/>
              </a:lnSpc>
            </a:pPr>
            <a:r>
              <a:rPr lang="en-GB" sz="2400" dirty="0"/>
              <a:t>But people need evidence/reasons to accept claims</a:t>
            </a:r>
          </a:p>
          <a:p>
            <a:pPr>
              <a:lnSpc>
                <a:spcPct val="120000"/>
              </a:lnSpc>
            </a:pPr>
            <a:r>
              <a:rPr lang="en-GB" sz="2400" dirty="0"/>
              <a:t>What are we trying to achieve – incremental shifts?</a:t>
            </a:r>
          </a:p>
          <a:p>
            <a:pPr>
              <a:lnSpc>
                <a:spcPct val="120000"/>
              </a:lnSpc>
            </a:pPr>
            <a:r>
              <a:rPr lang="en-GB" sz="2400" dirty="0"/>
              <a:t>Messages should be based on fact BUT people aren’t rational!  - Persuasion and framing play a part</a:t>
            </a:r>
          </a:p>
          <a:p>
            <a:pPr>
              <a:lnSpc>
                <a:spcPct val="120000"/>
              </a:lnSpc>
            </a:pPr>
            <a:r>
              <a:rPr lang="en-GB" sz="2400" dirty="0"/>
              <a:t>Messages should be measurable</a:t>
            </a:r>
          </a:p>
          <a:p>
            <a:pPr>
              <a:lnSpc>
                <a:spcPct val="120000"/>
              </a:lnSpc>
            </a:pPr>
            <a:r>
              <a:rPr lang="en-GB" sz="2400" dirty="0"/>
              <a:t>We need different messages for different audiences</a:t>
            </a:r>
          </a:p>
          <a:p>
            <a:pPr>
              <a:lnSpc>
                <a:spcPct val="120000"/>
              </a:lnSpc>
            </a:pPr>
            <a:r>
              <a:rPr lang="en-GB" sz="2400" dirty="0"/>
              <a:t>May be mediated (by journalists/peers) or used directly</a:t>
            </a:r>
          </a:p>
          <a:p>
            <a:pPr>
              <a:lnSpc>
                <a:spcPct val="120000"/>
              </a:lnSpc>
            </a:pPr>
            <a:r>
              <a:rPr lang="en-GB" sz="2400" dirty="0"/>
              <a:t>Key messages ARE NOT advertising slogans but can be dropped into press releases, blog posts, presentations, conversations, etc.</a:t>
            </a:r>
          </a:p>
          <a:p>
            <a:pPr>
              <a:lnSpc>
                <a:spcPct val="120000"/>
              </a:lnSpc>
            </a:pPr>
            <a:endParaRPr lang="en-GB" sz="2400" dirty="0"/>
          </a:p>
        </p:txBody>
      </p:sp>
      <p:sp>
        <p:nvSpPr>
          <p:cNvPr id="3" name="Title 2">
            <a:extLst>
              <a:ext uri="{FF2B5EF4-FFF2-40B4-BE49-F238E27FC236}">
                <a16:creationId xmlns:a16="http://schemas.microsoft.com/office/drawing/2014/main" id="{B6988B3F-8AFA-3F4A-AE71-DBB1C6E575F3}"/>
              </a:ext>
            </a:extLst>
          </p:cNvPr>
          <p:cNvSpPr>
            <a:spLocks noGrp="1"/>
          </p:cNvSpPr>
          <p:nvPr>
            <p:ph type="title"/>
          </p:nvPr>
        </p:nvSpPr>
        <p:spPr/>
        <p:txBody>
          <a:bodyPr/>
          <a:lstStyle/>
          <a:p>
            <a:r>
              <a:rPr lang="en-GB" dirty="0"/>
              <a:t>Message content</a:t>
            </a:r>
          </a:p>
        </p:txBody>
      </p:sp>
    </p:spTree>
    <p:extLst>
      <p:ext uri="{BB962C8B-B14F-4D97-AF65-F5344CB8AC3E}">
        <p14:creationId xmlns:p14="http://schemas.microsoft.com/office/powerpoint/2010/main" val="302672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Mapping activity</a:t>
            </a:r>
            <a:endParaRPr lang="ca-E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716863"/>
              </p:ext>
            </p:extLst>
          </p:nvPr>
        </p:nvGraphicFramePr>
        <p:xfrm>
          <a:off x="1415481" y="1474070"/>
          <a:ext cx="92884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18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9.png" descr="C12NF01"/>
          <p:cNvPicPr/>
          <p:nvPr/>
        </p:nvPicPr>
        <p:blipFill>
          <a:blip r:embed="rId3">
            <a:extLst/>
          </a:blip>
          <a:stretch>
            <a:fillRect/>
          </a:stretch>
        </p:blipFill>
        <p:spPr>
          <a:xfrm>
            <a:off x="2314575" y="1543050"/>
            <a:ext cx="7700963" cy="4554119"/>
          </a:xfrm>
          <a:prstGeom prst="rect">
            <a:avLst/>
          </a:prstGeom>
          <a:ln w="12700">
            <a:miter lim="400000"/>
          </a:ln>
        </p:spPr>
      </p:pic>
      <p:sp>
        <p:nvSpPr>
          <p:cNvPr id="3" name="Title 2">
            <a:extLst>
              <a:ext uri="{FF2B5EF4-FFF2-40B4-BE49-F238E27FC236}">
                <a16:creationId xmlns:a16="http://schemas.microsoft.com/office/drawing/2014/main" id="{F0BB7214-423F-E044-A4E5-B61103F0DC2F}"/>
              </a:ext>
            </a:extLst>
          </p:cNvPr>
          <p:cNvSpPr>
            <a:spLocks noGrp="1"/>
          </p:cNvSpPr>
          <p:nvPr>
            <p:ph type="title"/>
          </p:nvPr>
        </p:nvSpPr>
        <p:spPr/>
        <p:txBody>
          <a:bodyPr/>
          <a:lstStyle/>
          <a:p>
            <a:r>
              <a:rPr lang="en-GB" dirty="0">
                <a:solidFill>
                  <a:srgbClr val="424456"/>
                </a:solidFill>
              </a:rPr>
              <a:t>Stakeholders</a:t>
            </a:r>
            <a:endParaRPr lang="en-GB" dirty="0"/>
          </a:p>
        </p:txBody>
      </p:sp>
    </p:spTree>
    <p:extLst>
      <p:ext uri="{BB962C8B-B14F-4D97-AF65-F5344CB8AC3E}">
        <p14:creationId xmlns:p14="http://schemas.microsoft.com/office/powerpoint/2010/main" val="3984399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128713" y="457200"/>
            <a:ext cx="10453688" cy="512495"/>
          </a:xfrm>
          <a:prstGeom prst="rect">
            <a:avLst/>
          </a:prstGeom>
        </p:spPr>
        <p:txBody>
          <a:bodyPr>
            <a:normAutofit/>
          </a:bodyPr>
          <a:lstStyle>
            <a:lvl1pPr>
              <a:defRPr sz="3200">
                <a:solidFill>
                  <a:srgbClr val="002060"/>
                </a:solidFill>
              </a:defRPr>
            </a:lvl1pPr>
          </a:lstStyle>
          <a:p>
            <a:pPr lvl="0">
              <a:defRPr sz="1800">
                <a:solidFill>
                  <a:srgbClr val="000000"/>
                </a:solidFill>
              </a:defRPr>
            </a:pPr>
            <a:r>
              <a:rPr lang="en-GB" sz="2800" dirty="0"/>
              <a:t>Applying stakeholder mapping:  Power/interest matrix</a:t>
            </a:r>
            <a:endParaRPr sz="2800" dirty="0"/>
          </a:p>
        </p:txBody>
      </p:sp>
      <p:graphicFrame>
        <p:nvGraphicFramePr>
          <p:cNvPr id="142" name="Table 142"/>
          <p:cNvGraphicFramePr/>
          <p:nvPr/>
        </p:nvGraphicFramePr>
        <p:xfrm>
          <a:off x="1637587" y="1981202"/>
          <a:ext cx="8916829" cy="3956303"/>
        </p:xfrm>
        <a:graphic>
          <a:graphicData uri="http://schemas.openxmlformats.org/drawingml/2006/table">
            <a:tbl>
              <a:tblPr/>
              <a:tblGrid>
                <a:gridCol w="1415616">
                  <a:extLst>
                    <a:ext uri="{9D8B030D-6E8A-4147-A177-3AD203B41FA5}">
                      <a16:colId xmlns:a16="http://schemas.microsoft.com/office/drawing/2014/main" val="20000"/>
                    </a:ext>
                  </a:extLst>
                </a:gridCol>
                <a:gridCol w="3433254">
                  <a:extLst>
                    <a:ext uri="{9D8B030D-6E8A-4147-A177-3AD203B41FA5}">
                      <a16:colId xmlns:a16="http://schemas.microsoft.com/office/drawing/2014/main" val="20001"/>
                    </a:ext>
                  </a:extLst>
                </a:gridCol>
                <a:gridCol w="4067959">
                  <a:extLst>
                    <a:ext uri="{9D8B030D-6E8A-4147-A177-3AD203B41FA5}">
                      <a16:colId xmlns:a16="http://schemas.microsoft.com/office/drawing/2014/main" val="20002"/>
                    </a:ext>
                  </a:extLst>
                </a:gridCol>
              </a:tblGrid>
              <a:tr h="877741">
                <a:tc gridSpan="3">
                  <a:txBody>
                    <a:bodyPr/>
                    <a:lstStyle/>
                    <a:p>
                      <a:pPr lvl="0" algn="ctr">
                        <a:spcBef>
                          <a:spcPts val="400"/>
                        </a:spcBef>
                        <a:defRPr b="0" i="0"/>
                      </a:pPr>
                      <a:r>
                        <a:rPr b="1" i="1"/>
                        <a:t>Level of interest</a:t>
                      </a:r>
                    </a:p>
                    <a:p>
                      <a:pPr lvl="0" algn="ctr">
                        <a:spcBef>
                          <a:spcPts val="600"/>
                        </a:spcBef>
                        <a:defRPr b="0" i="0"/>
                      </a:pPr>
                      <a:r>
                        <a:rPr sz="2800"/>
                        <a:t>          Low						High</a:t>
                      </a:r>
                    </a:p>
                  </a:txBody>
                  <a:tcPr marL="49538" marR="49538" horzOverflow="overflow">
                    <a:lnL w="28575">
                      <a:solidFill>
                        <a:srgbClr val="000000"/>
                      </a:solidFill>
                      <a:round/>
                    </a:lnL>
                    <a:lnR w="28575">
                      <a:solidFill>
                        <a:srgbClr val="000000"/>
                      </a:solidFill>
                      <a:round/>
                    </a:lnR>
                    <a:lnT w="28575">
                      <a:solidFill>
                        <a:srgbClr val="000000"/>
                      </a:solidFill>
                      <a:round/>
                    </a:lnT>
                    <a:lnB w="12700">
                      <a:solidFill>
                        <a:srgbClr val="000000"/>
                      </a:solidFill>
                      <a:roun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09715">
                <a:tc rowSpan="2">
                  <a:txBody>
                    <a:bodyPr/>
                    <a:lstStyle/>
                    <a:p>
                      <a:pPr lvl="0" algn="l">
                        <a:spcBef>
                          <a:spcPts val="600"/>
                        </a:spcBef>
                        <a:defRPr b="0" i="0"/>
                      </a:pPr>
                      <a:r>
                        <a:rPr sz="2800"/>
                        <a:t>Low</a:t>
                      </a:r>
                      <a:br>
                        <a:rPr sz="2800"/>
                      </a:br>
                      <a:br>
                        <a:rPr sz="2800"/>
                      </a:br>
                      <a:br>
                        <a:rPr sz="2800"/>
                      </a:br>
                      <a:br>
                        <a:rPr sz="2800"/>
                      </a:br>
                      <a:br>
                        <a:rPr sz="2800"/>
                      </a:br>
                      <a:br>
                        <a:rPr sz="2800"/>
                      </a:br>
                      <a:r>
                        <a:rPr sz="2800"/>
                        <a:t>High</a:t>
                      </a:r>
                    </a:p>
                  </a:txBody>
                  <a:tcPr marL="49538" marR="49538"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400"/>
                        </a:spcBef>
                        <a:defRPr b="0" i="0"/>
                      </a:pPr>
                      <a:endParaRPr/>
                    </a:p>
                  </a:txBody>
                  <a:tcPr marL="49538" marR="49538"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400"/>
                        </a:spcBef>
                        <a:defRPr b="0" i="0"/>
                      </a:pPr>
                      <a:endParaRPr/>
                    </a:p>
                  </a:txBody>
                  <a:tcPr marL="49538" marR="49538"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1"/>
                  </a:ext>
                </a:extLst>
              </a:tr>
              <a:tr h="1568847">
                <a:tc vMerge="1">
                  <a:txBody>
                    <a:bodyPr/>
                    <a:lstStyle/>
                    <a:p>
                      <a:endParaRPr lang="en-US"/>
                    </a:p>
                  </a:txBody>
                  <a:tcPr/>
                </a:tc>
                <a:tc>
                  <a:txBody>
                    <a:bodyPr/>
                    <a:lstStyle/>
                    <a:p>
                      <a:pPr lvl="0" algn="l">
                        <a:spcBef>
                          <a:spcPts val="400"/>
                        </a:spcBef>
                        <a:defRPr b="0" i="0"/>
                      </a:pPr>
                      <a:endParaRPr dirty="0"/>
                    </a:p>
                  </a:txBody>
                  <a:tcPr marL="49538" marR="49538"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400"/>
                        </a:spcBef>
                        <a:defRPr b="0" i="0"/>
                      </a:pPr>
                      <a:endParaRPr dirty="0"/>
                    </a:p>
                  </a:txBody>
                  <a:tcPr marL="49538" marR="49538"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extLst>
                  <a:ext uri="{0D108BD9-81ED-4DB2-BD59-A6C34878D82A}">
                    <a16:rowId xmlns:a16="http://schemas.microsoft.com/office/drawing/2014/main" val="10002"/>
                  </a:ext>
                </a:extLst>
              </a:tr>
            </a:tbl>
          </a:graphicData>
        </a:graphic>
      </p:graphicFrame>
      <p:sp>
        <p:nvSpPr>
          <p:cNvPr id="143" name="Shape 143"/>
          <p:cNvSpPr/>
          <p:nvPr/>
        </p:nvSpPr>
        <p:spPr>
          <a:xfrm rot="5400000">
            <a:off x="1564880" y="3955893"/>
            <a:ext cx="792163" cy="3130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13816">
              <a:defRPr sz="1958" i="1">
                <a:ln w="7544">
                  <a:solidFill/>
                </a:ln>
                <a:latin typeface="Arial Narrow"/>
                <a:ea typeface="Arial Narrow"/>
                <a:cs typeface="Arial Narrow"/>
                <a:sym typeface="Arial Narrow"/>
              </a:defRPr>
            </a:lvl1pPr>
          </a:lstStyle>
          <a:p>
            <a:pPr lvl="0">
              <a:defRPr sz="1800" i="0">
                <a:ln w="9525">
                  <a:noFill/>
                </a:ln>
              </a:defRPr>
            </a:pPr>
            <a:r>
              <a:t>Power</a:t>
            </a:r>
          </a:p>
        </p:txBody>
      </p:sp>
      <p:sp>
        <p:nvSpPr>
          <p:cNvPr id="144" name="Shape 144"/>
          <p:cNvSpPr/>
          <p:nvPr/>
        </p:nvSpPr>
        <p:spPr>
          <a:xfrm>
            <a:off x="3443280" y="5445224"/>
            <a:ext cx="1861087" cy="276999"/>
          </a:xfrm>
          <a:prstGeom prst="rect">
            <a:avLst/>
          </a:prstGeom>
          <a:gradFill>
            <a:gsLst>
              <a:gs pos="0">
                <a:srgbClr val="EBA9EE"/>
              </a:gs>
              <a:gs pos="35000">
                <a:srgbClr val="F0C3F2"/>
              </a:gs>
              <a:gs pos="100000">
                <a:srgbClr val="FAE7FB"/>
              </a:gs>
            </a:gsLst>
            <a:lin ang="16200000"/>
          </a:gradFill>
          <a:ln>
            <a:solidFill>
              <a:srgbClr val="9E49A1"/>
            </a:solidFill>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wrap="none" lIns="0" tIns="0" rIns="0" bIns="0">
            <a:spAutoFit/>
          </a:bodyPr>
          <a:lstStyle/>
          <a:p>
            <a:pPr lvl="0"/>
            <a:r>
              <a:t>Meet their needs</a:t>
            </a:r>
          </a:p>
        </p:txBody>
      </p:sp>
      <p:sp>
        <p:nvSpPr>
          <p:cNvPr id="145" name="Shape 145"/>
          <p:cNvSpPr/>
          <p:nvPr/>
        </p:nvSpPr>
        <p:spPr>
          <a:xfrm>
            <a:off x="3287238" y="2996952"/>
            <a:ext cx="1710405" cy="276999"/>
          </a:xfrm>
          <a:prstGeom prst="rect">
            <a:avLst/>
          </a:prstGeom>
          <a:gradFill>
            <a:gsLst>
              <a:gs pos="0">
                <a:srgbClr val="EBA9EE"/>
              </a:gs>
              <a:gs pos="35000">
                <a:srgbClr val="F0C3F2"/>
              </a:gs>
              <a:gs pos="100000">
                <a:srgbClr val="FAE7FB"/>
              </a:gs>
            </a:gsLst>
            <a:lin ang="16200000"/>
          </a:gradFill>
          <a:ln>
            <a:solidFill>
              <a:srgbClr val="9E49A1"/>
            </a:solidFill>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wrap="none" lIns="0" tIns="0" rIns="0" bIns="0">
            <a:spAutoFit/>
          </a:bodyPr>
          <a:lstStyle/>
          <a:p>
            <a:pPr lvl="0"/>
            <a:r>
              <a:t>Least important</a:t>
            </a:r>
          </a:p>
        </p:txBody>
      </p:sp>
      <p:sp>
        <p:nvSpPr>
          <p:cNvPr id="146" name="Shape 146"/>
          <p:cNvSpPr/>
          <p:nvPr/>
        </p:nvSpPr>
        <p:spPr>
          <a:xfrm>
            <a:off x="8436636" y="5445224"/>
            <a:ext cx="1152560" cy="276999"/>
          </a:xfrm>
          <a:prstGeom prst="rect">
            <a:avLst/>
          </a:prstGeom>
          <a:gradFill>
            <a:gsLst>
              <a:gs pos="0">
                <a:srgbClr val="EBA9EE"/>
              </a:gs>
              <a:gs pos="35000">
                <a:srgbClr val="F0C3F2"/>
              </a:gs>
              <a:gs pos="100000">
                <a:srgbClr val="FAE7FB"/>
              </a:gs>
            </a:gsLst>
            <a:lin ang="16200000"/>
          </a:gradFill>
          <a:ln>
            <a:solidFill>
              <a:srgbClr val="9E49A1"/>
            </a:solidFill>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wrap="none" lIns="0" tIns="0" rIns="0" bIns="0">
            <a:spAutoFit/>
          </a:bodyPr>
          <a:lstStyle/>
          <a:p>
            <a:pPr lvl="0"/>
            <a:r>
              <a:t>Key player</a:t>
            </a:r>
          </a:p>
        </p:txBody>
      </p:sp>
      <p:sp>
        <p:nvSpPr>
          <p:cNvPr id="147" name="Shape 147"/>
          <p:cNvSpPr/>
          <p:nvPr/>
        </p:nvSpPr>
        <p:spPr>
          <a:xfrm>
            <a:off x="8124549" y="3068960"/>
            <a:ext cx="2125582" cy="276999"/>
          </a:xfrm>
          <a:prstGeom prst="rect">
            <a:avLst/>
          </a:prstGeom>
          <a:gradFill>
            <a:gsLst>
              <a:gs pos="0">
                <a:srgbClr val="EBA9EE"/>
              </a:gs>
              <a:gs pos="35000">
                <a:srgbClr val="F0C3F2"/>
              </a:gs>
              <a:gs pos="100000">
                <a:srgbClr val="FAE7FB"/>
              </a:gs>
            </a:gsLst>
            <a:lin ang="16200000"/>
          </a:gradFill>
          <a:ln>
            <a:solidFill>
              <a:srgbClr val="9E49A1"/>
            </a:solidFill>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wrap="none" lIns="0" tIns="0" rIns="0" bIns="0">
            <a:spAutoFit/>
          </a:bodyPr>
          <a:lstStyle/>
          <a:p>
            <a:pPr lvl="0"/>
            <a:r>
              <a:t>Show consideration</a:t>
            </a:r>
          </a:p>
        </p:txBody>
      </p:sp>
    </p:spTree>
    <p:extLst>
      <p:ext uri="{BB962C8B-B14F-4D97-AF65-F5344CB8AC3E}">
        <p14:creationId xmlns:p14="http://schemas.microsoft.com/office/powerpoint/2010/main" val="388843506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04E9-CFAE-0943-A54A-7890BAB4F666}"/>
              </a:ext>
            </a:extLst>
          </p:cNvPr>
          <p:cNvSpPr>
            <a:spLocks noGrp="1"/>
          </p:cNvSpPr>
          <p:nvPr>
            <p:ph type="title"/>
          </p:nvPr>
        </p:nvSpPr>
        <p:spPr/>
        <p:txBody>
          <a:bodyPr/>
          <a:lstStyle/>
          <a:p>
            <a:r>
              <a:rPr lang="en-GB" dirty="0"/>
              <a:t>Step 7: Communication channels</a:t>
            </a:r>
          </a:p>
        </p:txBody>
      </p:sp>
      <p:sp>
        <p:nvSpPr>
          <p:cNvPr id="3" name="Content Placeholder 2">
            <a:extLst>
              <a:ext uri="{FF2B5EF4-FFF2-40B4-BE49-F238E27FC236}">
                <a16:creationId xmlns:a16="http://schemas.microsoft.com/office/drawing/2014/main" id="{65679AB4-0718-2545-89CC-202CBC6B7E0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4709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C7FA-FD04-0744-9670-9A49E5073437}"/>
              </a:ext>
            </a:extLst>
          </p:cNvPr>
          <p:cNvSpPr>
            <a:spLocks noGrp="1"/>
          </p:cNvSpPr>
          <p:nvPr>
            <p:ph type="title"/>
          </p:nvPr>
        </p:nvSpPr>
        <p:spPr/>
        <p:txBody>
          <a:bodyPr/>
          <a:lstStyle/>
          <a:p>
            <a:r>
              <a:rPr lang="en-GB" dirty="0"/>
              <a:t>Step 8: Tactics</a:t>
            </a:r>
          </a:p>
        </p:txBody>
      </p:sp>
      <p:sp>
        <p:nvSpPr>
          <p:cNvPr id="3" name="Content Placeholder 2">
            <a:extLst>
              <a:ext uri="{FF2B5EF4-FFF2-40B4-BE49-F238E27FC236}">
                <a16:creationId xmlns:a16="http://schemas.microsoft.com/office/drawing/2014/main" id="{85C4988A-B2F1-BF4D-ADB8-A9A7A40D373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7674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F76B-CAB3-0442-BE80-66766EB79226}"/>
              </a:ext>
            </a:extLst>
          </p:cNvPr>
          <p:cNvSpPr>
            <a:spLocks noGrp="1"/>
          </p:cNvSpPr>
          <p:nvPr>
            <p:ph type="title"/>
          </p:nvPr>
        </p:nvSpPr>
        <p:spPr/>
        <p:txBody>
          <a:bodyPr/>
          <a:lstStyle/>
          <a:p>
            <a:r>
              <a:rPr lang="en-GB" dirty="0"/>
              <a:t>Step 9: Evaluation</a:t>
            </a:r>
          </a:p>
        </p:txBody>
      </p:sp>
      <p:sp>
        <p:nvSpPr>
          <p:cNvPr id="3" name="Content Placeholder 2">
            <a:extLst>
              <a:ext uri="{FF2B5EF4-FFF2-40B4-BE49-F238E27FC236}">
                <a16:creationId xmlns:a16="http://schemas.microsoft.com/office/drawing/2014/main" id="{417D19A2-F14A-854F-BA85-7E12B027843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0565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9410-009B-7A4C-B8C9-72F207428B14}"/>
              </a:ext>
            </a:extLst>
          </p:cNvPr>
          <p:cNvSpPr>
            <a:spLocks noGrp="1"/>
          </p:cNvSpPr>
          <p:nvPr>
            <p:ph type="title"/>
          </p:nvPr>
        </p:nvSpPr>
        <p:spPr/>
        <p:txBody>
          <a:bodyPr/>
          <a:lstStyle/>
          <a:p>
            <a:r>
              <a:rPr lang="en-US" dirty="0"/>
              <a:t>Are we living in digital age?</a:t>
            </a:r>
          </a:p>
        </p:txBody>
      </p:sp>
      <p:pic>
        <p:nvPicPr>
          <p:cNvPr id="5" name="Content Placeholder 4">
            <a:extLst>
              <a:ext uri="{FF2B5EF4-FFF2-40B4-BE49-F238E27FC236}">
                <a16:creationId xmlns:a16="http://schemas.microsoft.com/office/drawing/2014/main" id="{8E8DBDF5-1B4D-D84D-823B-3D23DCFF19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4900" y="1806499"/>
            <a:ext cx="4914900" cy="2832408"/>
          </a:xfrm>
          <a:prstGeom prst="rect">
            <a:avLst/>
          </a:prstGeom>
        </p:spPr>
      </p:pic>
      <p:pic>
        <p:nvPicPr>
          <p:cNvPr id="10" name="Content Placeholder 9">
            <a:extLst>
              <a:ext uri="{FF2B5EF4-FFF2-40B4-BE49-F238E27FC236}">
                <a16:creationId xmlns:a16="http://schemas.microsoft.com/office/drawing/2014/main" id="{6E54B276-8E3C-2D4A-A27D-6398F346DFF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06499"/>
            <a:ext cx="4914900" cy="2832408"/>
          </a:xfrm>
        </p:spPr>
      </p:pic>
      <p:sp>
        <p:nvSpPr>
          <p:cNvPr id="12" name="Rectangle 11">
            <a:extLst>
              <a:ext uri="{FF2B5EF4-FFF2-40B4-BE49-F238E27FC236}">
                <a16:creationId xmlns:a16="http://schemas.microsoft.com/office/drawing/2014/main" id="{908673C3-C410-2F4E-96B6-49BE1DB9197B}"/>
              </a:ext>
            </a:extLst>
          </p:cNvPr>
          <p:cNvSpPr/>
          <p:nvPr/>
        </p:nvSpPr>
        <p:spPr>
          <a:xfrm>
            <a:off x="1104900" y="5272244"/>
            <a:ext cx="10484470" cy="923330"/>
          </a:xfrm>
          <a:prstGeom prst="rect">
            <a:avLst/>
          </a:prstGeom>
        </p:spPr>
        <p:txBody>
          <a:bodyPr wrap="square">
            <a:spAutoFit/>
          </a:bodyPr>
          <a:lstStyle/>
          <a:p>
            <a:pPr algn="just"/>
            <a:r>
              <a:rPr lang="en-GB" dirty="0">
                <a:solidFill>
                  <a:srgbClr val="444444"/>
                </a:solidFill>
                <a:latin typeface="Open Sans"/>
              </a:rPr>
              <a:t> In 2019, it is estimated that there will be around 258.27 million social network users in India, up from close to 168 million in 2016. The </a:t>
            </a:r>
            <a:r>
              <a:rPr lang="en-GB" dirty="0">
                <a:solidFill>
                  <a:srgbClr val="0B85E5"/>
                </a:solidFill>
                <a:latin typeface="Open Sans"/>
                <a:hlinkClick r:id="rId4"/>
              </a:rPr>
              <a:t>most popular social networks in India</a:t>
            </a:r>
            <a:r>
              <a:rPr lang="en-GB" dirty="0">
                <a:solidFill>
                  <a:srgbClr val="444444"/>
                </a:solidFill>
                <a:latin typeface="Open Sans"/>
              </a:rPr>
              <a:t> were YouTube and Facebook, followed by social app WhatsApp. Facebook is projected to reach close to </a:t>
            </a:r>
            <a:r>
              <a:rPr lang="en-GB" dirty="0">
                <a:solidFill>
                  <a:srgbClr val="0B85E5"/>
                </a:solidFill>
                <a:latin typeface="Open Sans"/>
                <a:hlinkClick r:id="rId5"/>
              </a:rPr>
              <a:t>319 million users in in India by 2021</a:t>
            </a:r>
            <a:r>
              <a:rPr lang="en-GB" dirty="0">
                <a:solidFill>
                  <a:srgbClr val="444444"/>
                </a:solidFill>
                <a:latin typeface="Open Sans"/>
              </a:rPr>
              <a:t>.</a:t>
            </a:r>
            <a:endParaRPr lang="en-US" dirty="0"/>
          </a:p>
        </p:txBody>
      </p:sp>
      <p:pic>
        <p:nvPicPr>
          <p:cNvPr id="6" name="Picture 5" descr="dmu_logo">
            <a:extLst>
              <a:ext uri="{FF2B5EF4-FFF2-40B4-BE49-F238E27FC236}">
                <a16:creationId xmlns:a16="http://schemas.microsoft.com/office/drawing/2014/main" id="{5D35C328-5A23-4A47-919A-BCB46280869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13932" y="76200"/>
            <a:ext cx="1771650" cy="666750"/>
          </a:xfrm>
          <a:prstGeom prst="rect">
            <a:avLst/>
          </a:prstGeom>
          <a:noFill/>
          <a:ln>
            <a:noFill/>
          </a:ln>
        </p:spPr>
      </p:pic>
    </p:spTree>
    <p:extLst>
      <p:ext uri="{BB962C8B-B14F-4D97-AF65-F5344CB8AC3E}">
        <p14:creationId xmlns:p14="http://schemas.microsoft.com/office/powerpoint/2010/main" val="25090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0DCD-2732-D740-8974-3CA7B2210BFB}"/>
              </a:ext>
            </a:extLst>
          </p:cNvPr>
          <p:cNvSpPr>
            <a:spLocks noGrp="1"/>
          </p:cNvSpPr>
          <p:nvPr>
            <p:ph type="title"/>
          </p:nvPr>
        </p:nvSpPr>
        <p:spPr/>
        <p:txBody>
          <a:bodyPr/>
          <a:lstStyle/>
          <a:p>
            <a:r>
              <a:rPr lang="en-US" dirty="0"/>
              <a:t>Digital India: findings</a:t>
            </a:r>
          </a:p>
        </p:txBody>
      </p:sp>
      <p:sp>
        <p:nvSpPr>
          <p:cNvPr id="3" name="Content Placeholder 2">
            <a:extLst>
              <a:ext uri="{FF2B5EF4-FFF2-40B4-BE49-F238E27FC236}">
                <a16:creationId xmlns:a16="http://schemas.microsoft.com/office/drawing/2014/main" id="{F75F3A9C-CEB0-CC48-A8D2-CFE9B8CCF82C}"/>
              </a:ext>
            </a:extLst>
          </p:cNvPr>
          <p:cNvSpPr>
            <a:spLocks noGrp="1"/>
          </p:cNvSpPr>
          <p:nvPr>
            <p:ph idx="1"/>
          </p:nvPr>
        </p:nvSpPr>
        <p:spPr/>
        <p:txBody>
          <a:bodyPr>
            <a:normAutofit lnSpcReduction="10000"/>
          </a:bodyPr>
          <a:lstStyle/>
          <a:p>
            <a:r>
              <a:rPr lang="en-GB" dirty="0"/>
              <a:t>Digital society and mental health have a complex relationship globally. </a:t>
            </a:r>
          </a:p>
          <a:p>
            <a:r>
              <a:rPr lang="en-GB" dirty="0"/>
              <a:t>According to India Today (2018), “The average suicide rate in India is 10.9 for every lakh people and the majority of people who commit suicide are below 44 years of age”. </a:t>
            </a:r>
          </a:p>
          <a:p>
            <a:r>
              <a:rPr lang="en-GB" dirty="0"/>
              <a:t>WHO report (2016) confirms India to be the most depressed country in the world. </a:t>
            </a:r>
          </a:p>
          <a:p>
            <a:r>
              <a:rPr lang="en-GB" dirty="0"/>
              <a:t>Ian Jack (Guardian, 2018) claimed in an article that India is home to 600 million young people, under the age of 25. </a:t>
            </a:r>
          </a:p>
          <a:p>
            <a:r>
              <a:rPr lang="en-GB" dirty="0"/>
              <a:t>All of these statistics certainly directs us to rethink on the future potential of India’s human and social capital and the inevitable global impact. </a:t>
            </a:r>
          </a:p>
          <a:p>
            <a:r>
              <a:rPr lang="en-GB" dirty="0"/>
              <a:t>Can we aim for IDR?</a:t>
            </a:r>
          </a:p>
          <a:p>
            <a:r>
              <a:rPr lang="en-GB" dirty="0"/>
              <a:t>The tools to empower younger generation </a:t>
            </a:r>
            <a:endParaRPr lang="en-US" dirty="0"/>
          </a:p>
        </p:txBody>
      </p:sp>
      <p:pic>
        <p:nvPicPr>
          <p:cNvPr id="4" name="Picture 3" descr="dmu_logo">
            <a:extLst>
              <a:ext uri="{FF2B5EF4-FFF2-40B4-BE49-F238E27FC236}">
                <a16:creationId xmlns:a16="http://schemas.microsoft.com/office/drawing/2014/main" id="{F21611FF-37CA-ED4A-8119-19A87DC64A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13932" y="76200"/>
            <a:ext cx="1771650" cy="666750"/>
          </a:xfrm>
          <a:prstGeom prst="rect">
            <a:avLst/>
          </a:prstGeom>
          <a:noFill/>
          <a:ln>
            <a:noFill/>
          </a:ln>
        </p:spPr>
      </p:pic>
    </p:spTree>
    <p:extLst>
      <p:ext uri="{BB962C8B-B14F-4D97-AF65-F5344CB8AC3E}">
        <p14:creationId xmlns:p14="http://schemas.microsoft.com/office/powerpoint/2010/main" val="284549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79FC-F519-0640-97C3-205E4F5863AA}"/>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96F69B63-9C75-1443-880A-E090239CF5AD}"/>
              </a:ext>
            </a:extLst>
          </p:cNvPr>
          <p:cNvSpPr>
            <a:spLocks noGrp="1"/>
          </p:cNvSpPr>
          <p:nvPr>
            <p:ph idx="1"/>
          </p:nvPr>
        </p:nvSpPr>
        <p:spPr/>
        <p:txBody>
          <a:bodyPr>
            <a:normAutofit fontScale="85000" lnSpcReduction="20000"/>
          </a:bodyPr>
          <a:lstStyle/>
          <a:p>
            <a:r>
              <a:rPr lang="en-GB" dirty="0"/>
              <a:t>The increase in internet, social media or digital space use does not necessarily guarantee the population exposed to digital sociality are digitally literate. </a:t>
            </a:r>
          </a:p>
          <a:p>
            <a:r>
              <a:rPr lang="en-GB" dirty="0"/>
              <a:t>Digital sociality like digital literacy can have cultural influences. </a:t>
            </a:r>
          </a:p>
          <a:p>
            <a:r>
              <a:rPr lang="en-GB" dirty="0"/>
              <a:t>Contextualising digital society in a cultural context (Dijk, 2012) is a precondition to understand the digital sociality and media literacy of a nation.</a:t>
            </a:r>
          </a:p>
          <a:p>
            <a:r>
              <a:rPr lang="en-GB" dirty="0"/>
              <a:t>Media exposure. The dissolving boundaries between the public and the private on social media means that the physical, perceptual and psychological exposure to media messages on digital platforms forces us to engage, react or internalise deluge of information, that may critically affect an individual’s emotional state </a:t>
            </a:r>
          </a:p>
          <a:p>
            <a:r>
              <a:rPr lang="en-GB" dirty="0"/>
              <a:t>Forms of self-representation on digital platforms</a:t>
            </a:r>
          </a:p>
          <a:p>
            <a:r>
              <a:rPr lang="en-GB" dirty="0"/>
              <a:t>Sleep-disturbances, anger and straining eyes are some of the health complications affecting youth in India (</a:t>
            </a:r>
            <a:r>
              <a:rPr lang="en-GB" dirty="0" err="1"/>
              <a:t>Masthi</a:t>
            </a:r>
            <a:r>
              <a:rPr lang="en-GB" dirty="0"/>
              <a:t>, </a:t>
            </a:r>
            <a:r>
              <a:rPr lang="en-GB" dirty="0" err="1"/>
              <a:t>Pruthvi</a:t>
            </a:r>
            <a:r>
              <a:rPr lang="en-GB" dirty="0"/>
              <a:t> and </a:t>
            </a:r>
            <a:r>
              <a:rPr lang="en-GB" dirty="0" err="1"/>
              <a:t>Phaneendra</a:t>
            </a:r>
            <a:r>
              <a:rPr lang="en-GB" dirty="0"/>
              <a:t>, 2018). </a:t>
            </a:r>
          </a:p>
          <a:p>
            <a:r>
              <a:rPr lang="en-US" dirty="0"/>
              <a:t>Is there a need to ‘detox’?</a:t>
            </a:r>
          </a:p>
          <a:p>
            <a:r>
              <a:rPr lang="en-GB" dirty="0"/>
              <a:t>The main question here is whether SMA contributing to social isolation or social digital integration, homogeneity or heterogeneity, unity or fragmentation.</a:t>
            </a:r>
          </a:p>
          <a:p>
            <a:endParaRPr lang="en-US" dirty="0"/>
          </a:p>
        </p:txBody>
      </p:sp>
      <p:pic>
        <p:nvPicPr>
          <p:cNvPr id="4" name="Picture 3" descr="dmu_logo">
            <a:extLst>
              <a:ext uri="{FF2B5EF4-FFF2-40B4-BE49-F238E27FC236}">
                <a16:creationId xmlns:a16="http://schemas.microsoft.com/office/drawing/2014/main" id="{ACFC0927-E58F-2640-ABCC-5A624DECB1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13932" y="76200"/>
            <a:ext cx="1771650" cy="666750"/>
          </a:xfrm>
          <a:prstGeom prst="rect">
            <a:avLst/>
          </a:prstGeom>
          <a:noFill/>
          <a:ln>
            <a:noFill/>
          </a:ln>
        </p:spPr>
      </p:pic>
    </p:spTree>
    <p:extLst>
      <p:ext uri="{BB962C8B-B14F-4D97-AF65-F5344CB8AC3E}">
        <p14:creationId xmlns:p14="http://schemas.microsoft.com/office/powerpoint/2010/main" val="15279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media ecosystem</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444634538"/>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mu_logo">
            <a:extLst>
              <a:ext uri="{FF2B5EF4-FFF2-40B4-BE49-F238E27FC236}">
                <a16:creationId xmlns:a16="http://schemas.microsoft.com/office/drawing/2014/main" id="{B1A744E5-E929-0F4B-84A1-D43FE6CBDB2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789716" y="291306"/>
            <a:ext cx="1771650" cy="666750"/>
          </a:xfrm>
          <a:prstGeom prst="rect">
            <a:avLst/>
          </a:prstGeom>
          <a:noFill/>
          <a:ln>
            <a:noFill/>
          </a:ln>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Maslow’s Hierarchy of needs</a:t>
            </a:r>
          </a:p>
        </p:txBody>
      </p:sp>
      <p:graphicFrame>
        <p:nvGraphicFramePr>
          <p:cNvPr id="4" name="Content Placeholder 3"/>
          <p:cNvGraphicFramePr>
            <a:graphicFrameLocks noGrp="1"/>
          </p:cNvGraphicFramePr>
          <p:nvPr>
            <p:ph idx="1"/>
            <p:extLst/>
          </p:nvPr>
        </p:nvGraphicFramePr>
        <p:xfrm>
          <a:off x="1415481" y="1484784"/>
          <a:ext cx="928846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bwMode="auto">
          <a:xfrm>
            <a:off x="8832304" y="4365104"/>
            <a:ext cx="360040" cy="1080120"/>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n-GB" dirty="0">
              <a:solidFill>
                <a:schemeClr val="bg1"/>
              </a:solidFill>
              <a:latin typeface="Arial" charset="0"/>
            </a:endParaRPr>
          </a:p>
        </p:txBody>
      </p:sp>
      <p:sp>
        <p:nvSpPr>
          <p:cNvPr id="6" name="Right Brace 5"/>
          <p:cNvSpPr/>
          <p:nvPr/>
        </p:nvSpPr>
        <p:spPr bwMode="auto">
          <a:xfrm>
            <a:off x="8832304" y="2924944"/>
            <a:ext cx="360040" cy="1008112"/>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n-GB" dirty="0">
              <a:solidFill>
                <a:schemeClr val="bg1"/>
              </a:solidFill>
              <a:latin typeface="Arial" charset="0"/>
            </a:endParaRPr>
          </a:p>
        </p:txBody>
      </p:sp>
      <p:sp>
        <p:nvSpPr>
          <p:cNvPr id="7" name="Right Brace 6"/>
          <p:cNvSpPr/>
          <p:nvPr/>
        </p:nvSpPr>
        <p:spPr bwMode="auto">
          <a:xfrm>
            <a:off x="8832304" y="1988840"/>
            <a:ext cx="180020" cy="576064"/>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n-GB" dirty="0">
              <a:solidFill>
                <a:schemeClr val="bg1"/>
              </a:solidFill>
              <a:latin typeface="Arial" charset="0"/>
            </a:endParaRPr>
          </a:p>
        </p:txBody>
      </p:sp>
      <p:sp>
        <p:nvSpPr>
          <p:cNvPr id="8" name="TextBox 7"/>
          <p:cNvSpPr txBox="1"/>
          <p:nvPr/>
        </p:nvSpPr>
        <p:spPr>
          <a:xfrm>
            <a:off x="9325976" y="4643554"/>
            <a:ext cx="1368152" cy="523220"/>
          </a:xfrm>
          <a:prstGeom prst="rect">
            <a:avLst/>
          </a:prstGeom>
          <a:noFill/>
        </p:spPr>
        <p:txBody>
          <a:bodyPr wrap="square" rtlCol="0">
            <a:spAutoFit/>
          </a:bodyPr>
          <a:lstStyle/>
          <a:p>
            <a:r>
              <a:rPr lang="en-GB" sz="2800" dirty="0">
                <a:solidFill>
                  <a:srgbClr val="C00000"/>
                </a:solidFill>
              </a:rPr>
              <a:t>Basic</a:t>
            </a:r>
            <a:endParaRPr lang="en-GB" dirty="0">
              <a:solidFill>
                <a:srgbClr val="C00000"/>
              </a:solidFill>
            </a:endParaRPr>
          </a:p>
        </p:txBody>
      </p:sp>
      <p:sp>
        <p:nvSpPr>
          <p:cNvPr id="9" name="TextBox 8"/>
          <p:cNvSpPr txBox="1"/>
          <p:nvPr/>
        </p:nvSpPr>
        <p:spPr>
          <a:xfrm>
            <a:off x="9192344" y="3235735"/>
            <a:ext cx="1786066" cy="400110"/>
          </a:xfrm>
          <a:prstGeom prst="rect">
            <a:avLst/>
          </a:prstGeom>
          <a:noFill/>
        </p:spPr>
        <p:txBody>
          <a:bodyPr wrap="none" rtlCol="0">
            <a:spAutoFit/>
          </a:bodyPr>
          <a:lstStyle/>
          <a:p>
            <a:r>
              <a:rPr lang="en-GB" sz="2000" dirty="0">
                <a:solidFill>
                  <a:srgbClr val="C00000"/>
                </a:solidFill>
              </a:rPr>
              <a:t>Psychological</a:t>
            </a:r>
            <a:endParaRPr lang="en-GB" dirty="0">
              <a:solidFill>
                <a:srgbClr val="C00000"/>
              </a:solidFill>
            </a:endParaRPr>
          </a:p>
        </p:txBody>
      </p:sp>
      <p:sp>
        <p:nvSpPr>
          <p:cNvPr id="10" name="TextBox 9"/>
          <p:cNvSpPr txBox="1"/>
          <p:nvPr/>
        </p:nvSpPr>
        <p:spPr>
          <a:xfrm>
            <a:off x="9120336" y="1988840"/>
            <a:ext cx="1656184" cy="707886"/>
          </a:xfrm>
          <a:prstGeom prst="rect">
            <a:avLst/>
          </a:prstGeom>
          <a:noFill/>
        </p:spPr>
        <p:txBody>
          <a:bodyPr wrap="square" rtlCol="0">
            <a:spAutoFit/>
          </a:bodyPr>
          <a:lstStyle/>
          <a:p>
            <a:r>
              <a:rPr lang="en-GB" sz="2000" dirty="0">
                <a:solidFill>
                  <a:srgbClr val="C00000"/>
                </a:solidFill>
              </a:rPr>
              <a:t>Self-fulfilment</a:t>
            </a:r>
          </a:p>
        </p:txBody>
      </p:sp>
      <p:pic>
        <p:nvPicPr>
          <p:cNvPr id="11" name="Picture 10" descr="dmu_logo">
            <a:extLst>
              <a:ext uri="{FF2B5EF4-FFF2-40B4-BE49-F238E27FC236}">
                <a16:creationId xmlns:a16="http://schemas.microsoft.com/office/drawing/2014/main" id="{AFE7D871-DFE3-4147-801F-6E935FF7168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13932" y="76200"/>
            <a:ext cx="1771650" cy="666750"/>
          </a:xfrm>
          <a:prstGeom prst="rect">
            <a:avLst/>
          </a:prstGeom>
          <a:noFill/>
          <a:ln>
            <a:noFill/>
          </a:ln>
        </p:spPr>
      </p:pic>
    </p:spTree>
    <p:extLst>
      <p:ext uri="{BB962C8B-B14F-4D97-AF65-F5344CB8AC3E}">
        <p14:creationId xmlns:p14="http://schemas.microsoft.com/office/powerpoint/2010/main" val="251944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Literature 16x9</Template>
  <TotalTime>944</TotalTime>
  <Words>2188</Words>
  <Application>Microsoft Macintosh PowerPoint</Application>
  <PresentationFormat>Widescreen</PresentationFormat>
  <Paragraphs>311</Paragraphs>
  <Slides>46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Arial Narrow</vt:lpstr>
      <vt:lpstr>Baskerville Old Face</vt:lpstr>
      <vt:lpstr>Calibri</vt:lpstr>
      <vt:lpstr>Euphemia</vt:lpstr>
      <vt:lpstr>Open Sans</vt:lpstr>
      <vt:lpstr>Plantagenet Cherokee</vt:lpstr>
      <vt:lpstr>Rockwell</vt:lpstr>
      <vt:lpstr>Times</vt:lpstr>
      <vt:lpstr>Times New Roman</vt:lpstr>
      <vt:lpstr>Wingdings</vt:lpstr>
      <vt:lpstr>Academic Literature 16x9</vt:lpstr>
      <vt:lpstr>Digital Media and Society</vt:lpstr>
      <vt:lpstr>How is digital society defined?</vt:lpstr>
      <vt:lpstr>Transitions and transformations</vt:lpstr>
      <vt:lpstr>Interdisciplinary research and scholarship: the challenges</vt:lpstr>
      <vt:lpstr>Are we living in digital age?</vt:lpstr>
      <vt:lpstr>Digital India: findings</vt:lpstr>
      <vt:lpstr>Findings</vt:lpstr>
      <vt:lpstr>Digital media ecosystem</vt:lpstr>
      <vt:lpstr>Maslow’s Hierarchy of needs</vt:lpstr>
      <vt:lpstr>Digital humans</vt:lpstr>
      <vt:lpstr>MeHeLP India</vt:lpstr>
      <vt:lpstr>digital media and society</vt:lpstr>
      <vt:lpstr>Media relations (Digital media relations)</vt:lpstr>
      <vt:lpstr>    Right media</vt:lpstr>
      <vt:lpstr>Developing the media relations</vt:lpstr>
      <vt:lpstr>Theoretical relevance (communicating mental health)</vt:lpstr>
      <vt:lpstr>This is changing the way that newsrooms operate</vt:lpstr>
      <vt:lpstr>Integrated newsrooms</vt:lpstr>
      <vt:lpstr>Corporate communications</vt:lpstr>
      <vt:lpstr>Multimedia not monomedia</vt:lpstr>
      <vt:lpstr>New interactive storytelling</vt:lpstr>
      <vt:lpstr>We’re talking about ‘Convergence’</vt:lpstr>
      <vt:lpstr>PowerPoint Presentation</vt:lpstr>
      <vt:lpstr>Digital Society (Sociology of digital networks)</vt:lpstr>
      <vt:lpstr>Characteristics</vt:lpstr>
      <vt:lpstr>PowerPoint Presentation</vt:lpstr>
      <vt:lpstr>Social media</vt:lpstr>
      <vt:lpstr>PowerPoint Presentation</vt:lpstr>
      <vt:lpstr>Strategic communications plan</vt:lpstr>
      <vt:lpstr>STEP 1: The structure</vt:lpstr>
      <vt:lpstr>STEP 2: Research</vt:lpstr>
      <vt:lpstr>Research to consider in the strategic planning process</vt:lpstr>
      <vt:lpstr>Step 3:  Setting Aims/goals and measurable objectives</vt:lpstr>
      <vt:lpstr>SMART Objectives</vt:lpstr>
      <vt:lpstr>Measurable objectives?</vt:lpstr>
      <vt:lpstr>What impact/change?</vt:lpstr>
      <vt:lpstr>PowerPoint Presentation</vt:lpstr>
      <vt:lpstr>Step 5. Define and justify strategy – overall intent; the ‘big idea’</vt:lpstr>
      <vt:lpstr>Step 6: Key messages should be simple</vt:lpstr>
      <vt:lpstr>Message content</vt:lpstr>
      <vt:lpstr>Message Mapping activity</vt:lpstr>
      <vt:lpstr>Stakeholders</vt:lpstr>
      <vt:lpstr>Applying stakeholder mapping:  Power/interest matrix</vt:lpstr>
      <vt:lpstr>Step 7: Communication channels</vt:lpstr>
      <vt:lpstr>Step 8: Tactics</vt:lpstr>
      <vt:lpstr>Step 9: Evaluation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Media and Society</dc:title>
  <dc:creator>indrani lahiri</dc:creator>
  <cp:lastModifiedBy>indrani lahiri</cp:lastModifiedBy>
  <cp:revision>45</cp:revision>
  <dcterms:created xsi:type="dcterms:W3CDTF">2019-02-21T04:43:37Z</dcterms:created>
  <dcterms:modified xsi:type="dcterms:W3CDTF">2019-07-04T10:47:12Z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