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BF6EF-EE4A-0247-8041-ED23B5091693}" type="datetimeFigureOut">
              <a:rPr lang="en-US" smtClean="0"/>
              <a:t>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F5E03-9B0C-3242-909B-60587DF22CA4}" type="slidenum">
              <a:rPr lang="en-US" smtClean="0"/>
              <a:t>‹#›</a:t>
            </a:fld>
            <a:endParaRPr lang="en-US"/>
          </a:p>
        </p:txBody>
      </p:sp>
    </p:spTree>
    <p:extLst>
      <p:ext uri="{BB962C8B-B14F-4D97-AF65-F5344CB8AC3E}">
        <p14:creationId xmlns:p14="http://schemas.microsoft.com/office/powerpoint/2010/main" val="37536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almost 90% of students from Iraq who settled in Finland reported that they feel like they belong at school, but only 69% of students from Iraq who settled in Denmark reported the same. Similarly, only 64% of students who migrated to Denmark from Turkey reported feeling like they belong at school while 93% of those who migrated to Finland so reported. And while 73% of students who migrated from Arabic-speaking countries to Denmark reported that they feel like they belong at school, 90%</a:t>
            </a:r>
            <a:endParaRPr lang="en-US" dirty="0"/>
          </a:p>
        </p:txBody>
      </p:sp>
      <p:sp>
        <p:nvSpPr>
          <p:cNvPr id="4" name="Slide Number Placeholder 3"/>
          <p:cNvSpPr>
            <a:spLocks noGrp="1"/>
          </p:cNvSpPr>
          <p:nvPr>
            <p:ph type="sldNum" sz="quarter" idx="5"/>
          </p:nvPr>
        </p:nvSpPr>
        <p:spPr/>
        <p:txBody>
          <a:bodyPr/>
          <a:lstStyle/>
          <a:p>
            <a:fld id="{AD6F5E03-9B0C-3242-909B-60587DF22CA4}" type="slidenum">
              <a:rPr lang="en-US" smtClean="0"/>
              <a:t>4</a:t>
            </a:fld>
            <a:endParaRPr lang="en-US"/>
          </a:p>
        </p:txBody>
      </p:sp>
    </p:spTree>
    <p:extLst>
      <p:ext uri="{BB962C8B-B14F-4D97-AF65-F5344CB8AC3E}">
        <p14:creationId xmlns:p14="http://schemas.microsoft.com/office/powerpoint/2010/main" val="4285754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D01564A-9FA5-F34B-BE13-1B3422188956}" type="datetimeFigureOut">
              <a:rPr lang="en-GB" smtClean="0"/>
              <a:t>01/10/2018</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51856D1-AAE2-FB40-AB79-9823A63B1628}"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748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44560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390678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142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18625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D01564A-9FA5-F34B-BE13-1B3422188956}" type="datetimeFigureOut">
              <a:rPr lang="en-GB" smtClean="0"/>
              <a:t>01/10/2018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48831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D01564A-9FA5-F34B-BE13-1B3422188956}" type="datetimeFigureOut">
              <a:rPr lang="en-GB" smtClean="0"/>
              <a:t>01/10/2018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145698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564A-9FA5-F34B-BE13-1B3422188956}"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173719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564A-9FA5-F34B-BE13-1B3422188956}"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363083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1564A-9FA5-F34B-BE13-1B3422188956}"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143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01564A-9FA5-F34B-BE13-1B3422188956}" type="datetimeFigureOut">
              <a:rPr lang="en-GB" smtClean="0"/>
              <a:t>01/10/2018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50093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0043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01564A-9FA5-F34B-BE13-1B3422188956}" type="datetimeFigureOut">
              <a:rPr lang="en-GB" smtClean="0"/>
              <a:t>01/10/2018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31276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01564A-9FA5-F34B-BE13-1B3422188956}" type="datetimeFigureOut">
              <a:rPr lang="en-GB" smtClean="0"/>
              <a:t>01/10/2018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1450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1564A-9FA5-F34B-BE13-1B3422188956}" type="datetimeFigureOut">
              <a:rPr lang="en-GB" smtClean="0"/>
              <a:t>01/10/2018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63633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210292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01564A-9FA5-F34B-BE13-1B3422188956}" type="datetimeFigureOut">
              <a:rPr lang="en-GB" smtClean="0"/>
              <a:t>01/10/2018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1856D1-AAE2-FB40-AB79-9823A63B1628}" type="slidenum">
              <a:rPr lang="en-GB" smtClean="0"/>
              <a:t>‹#›</a:t>
            </a:fld>
            <a:endParaRPr lang="en-GB"/>
          </a:p>
        </p:txBody>
      </p:sp>
    </p:spTree>
    <p:extLst>
      <p:ext uri="{BB962C8B-B14F-4D97-AF65-F5344CB8AC3E}">
        <p14:creationId xmlns:p14="http://schemas.microsoft.com/office/powerpoint/2010/main" val="314362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D01564A-9FA5-F34B-BE13-1B3422188956}" type="datetimeFigureOut">
              <a:rPr lang="en-GB" smtClean="0"/>
              <a:t>01/10/2018</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51856D1-AAE2-FB40-AB79-9823A63B1628}" type="slidenum">
              <a:rPr lang="en-GB" smtClean="0"/>
              <a:t>‹#›</a:t>
            </a:fld>
            <a:endParaRPr lang="en-GB"/>
          </a:p>
        </p:txBody>
      </p:sp>
    </p:spTree>
    <p:extLst>
      <p:ext uri="{BB962C8B-B14F-4D97-AF65-F5344CB8AC3E}">
        <p14:creationId xmlns:p14="http://schemas.microsoft.com/office/powerpoint/2010/main" val="1941703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20B4-FB8C-094E-933F-318BA09DD35A}"/>
              </a:ext>
            </a:extLst>
          </p:cNvPr>
          <p:cNvSpPr>
            <a:spLocks noGrp="1"/>
          </p:cNvSpPr>
          <p:nvPr>
            <p:ph type="ctrTitle"/>
          </p:nvPr>
        </p:nvSpPr>
        <p:spPr/>
        <p:txBody>
          <a:bodyPr>
            <a:normAutofit/>
          </a:bodyPr>
          <a:lstStyle/>
          <a:p>
            <a:r>
              <a:rPr lang="en-GB" sz="5400" dirty="0"/>
              <a:t>The ‘migrant children schooling crisis’:</a:t>
            </a:r>
            <a:br>
              <a:rPr lang="en-GB" sz="3600" dirty="0"/>
            </a:br>
            <a:endParaRPr lang="en-GB" sz="3600" dirty="0"/>
          </a:p>
        </p:txBody>
      </p:sp>
      <p:sp>
        <p:nvSpPr>
          <p:cNvPr id="3" name="Subtitle 2">
            <a:extLst>
              <a:ext uri="{FF2B5EF4-FFF2-40B4-BE49-F238E27FC236}">
                <a16:creationId xmlns:a16="http://schemas.microsoft.com/office/drawing/2014/main" id="{B705AAFC-0257-5C40-9CB1-1374FB5BE2F6}"/>
              </a:ext>
            </a:extLst>
          </p:cNvPr>
          <p:cNvSpPr>
            <a:spLocks noGrp="1"/>
          </p:cNvSpPr>
          <p:nvPr>
            <p:ph type="subTitle" idx="1"/>
          </p:nvPr>
        </p:nvSpPr>
        <p:spPr>
          <a:xfrm rot="21420000">
            <a:off x="938287" y="3198989"/>
            <a:ext cx="9755187" cy="967147"/>
          </a:xfrm>
        </p:spPr>
        <p:txBody>
          <a:bodyPr/>
          <a:lstStyle/>
          <a:p>
            <a:r>
              <a:rPr lang="en-GB" dirty="0"/>
              <a:t>examining the intersection between media discourse, neoliberalism and schooling (Leicestershire) </a:t>
            </a:r>
          </a:p>
        </p:txBody>
      </p:sp>
    </p:spTree>
    <p:extLst>
      <p:ext uri="{BB962C8B-B14F-4D97-AF65-F5344CB8AC3E}">
        <p14:creationId xmlns:p14="http://schemas.microsoft.com/office/powerpoint/2010/main" val="176975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67EF-6053-324B-B947-E6D6D9AEFBBC}"/>
              </a:ext>
            </a:extLst>
          </p:cNvPr>
          <p:cNvSpPr>
            <a:spLocks noGrp="1"/>
          </p:cNvSpPr>
          <p:nvPr>
            <p:ph type="title"/>
          </p:nvPr>
        </p:nvSpPr>
        <p:spPr/>
        <p:txBody>
          <a:bodyPr/>
          <a:lstStyle/>
          <a:p>
            <a:r>
              <a:rPr lang="en-GB" dirty="0"/>
              <a:t>Problem</a:t>
            </a:r>
          </a:p>
        </p:txBody>
      </p:sp>
      <p:sp>
        <p:nvSpPr>
          <p:cNvPr id="3" name="Content Placeholder 2">
            <a:extLst>
              <a:ext uri="{FF2B5EF4-FFF2-40B4-BE49-F238E27FC236}">
                <a16:creationId xmlns:a16="http://schemas.microsoft.com/office/drawing/2014/main" id="{B52DD97C-4A74-6E40-BDE7-81ACB65E997C}"/>
              </a:ext>
            </a:extLst>
          </p:cNvPr>
          <p:cNvSpPr>
            <a:spLocks noGrp="1"/>
          </p:cNvSpPr>
          <p:nvPr>
            <p:ph sz="quarter" idx="13"/>
          </p:nvPr>
        </p:nvSpPr>
        <p:spPr/>
        <p:txBody>
          <a:bodyPr/>
          <a:lstStyle/>
          <a:p>
            <a:r>
              <a:rPr lang="en-GB" dirty="0"/>
              <a:t>The project aims to address tensions identified with the ‘migrant children schooling crisis’ as it is portrayed in the media and the challenges this brings to local authorities and schools who have to place and educate ‘migrant children’. </a:t>
            </a:r>
          </a:p>
          <a:p>
            <a:r>
              <a:rPr lang="en-GB" dirty="0"/>
              <a:t>This is an intersectional study between the media discourse of neoliberalism, framing of tensions within the education sector and the reality of how local authorities and schools deal with those tensions. </a:t>
            </a:r>
          </a:p>
          <a:p>
            <a:endParaRPr lang="en-GB" dirty="0"/>
          </a:p>
          <a:p>
            <a:endParaRPr lang="en-GB" dirty="0"/>
          </a:p>
        </p:txBody>
      </p:sp>
    </p:spTree>
    <p:extLst>
      <p:ext uri="{BB962C8B-B14F-4D97-AF65-F5344CB8AC3E}">
        <p14:creationId xmlns:p14="http://schemas.microsoft.com/office/powerpoint/2010/main" val="354234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A99C-1F1B-0048-8738-63E1827A3D94}"/>
              </a:ext>
            </a:extLst>
          </p:cNvPr>
          <p:cNvSpPr>
            <a:spLocks noGrp="1"/>
          </p:cNvSpPr>
          <p:nvPr>
            <p:ph type="title"/>
          </p:nvPr>
        </p:nvSpPr>
        <p:spPr/>
        <p:txBody>
          <a:bodyPr/>
          <a:lstStyle/>
          <a:p>
            <a:r>
              <a:rPr lang="en-GB" dirty="0"/>
              <a:t>Aims and Investigation</a:t>
            </a:r>
          </a:p>
        </p:txBody>
      </p:sp>
      <p:sp>
        <p:nvSpPr>
          <p:cNvPr id="3" name="Content Placeholder 2">
            <a:extLst>
              <a:ext uri="{FF2B5EF4-FFF2-40B4-BE49-F238E27FC236}">
                <a16:creationId xmlns:a16="http://schemas.microsoft.com/office/drawing/2014/main" id="{22C34684-B541-1A44-B903-B5C3662C94FA}"/>
              </a:ext>
            </a:extLst>
          </p:cNvPr>
          <p:cNvSpPr>
            <a:spLocks noGrp="1"/>
          </p:cNvSpPr>
          <p:nvPr>
            <p:ph sz="quarter" idx="13"/>
          </p:nvPr>
        </p:nvSpPr>
        <p:spPr>
          <a:xfrm>
            <a:off x="685801" y="2196034"/>
            <a:ext cx="10394707" cy="2990981"/>
          </a:xfrm>
        </p:spPr>
        <p:txBody>
          <a:bodyPr>
            <a:normAutofit fontScale="85000" lnSpcReduction="20000"/>
          </a:bodyPr>
          <a:lstStyle/>
          <a:p>
            <a:endParaRPr lang="en-GB" sz="2400" dirty="0"/>
          </a:p>
          <a:p>
            <a:r>
              <a:rPr lang="en-GB" sz="2400" dirty="0">
                <a:latin typeface="Arial" panose="020B0604020202020204" pitchFamily="34" charset="0"/>
                <a:cs typeface="Arial" panose="020B0604020202020204" pitchFamily="34" charset="0"/>
              </a:rPr>
              <a:t>to understand how neoliberal policies have shaped education and influenced practice with respect to the experiences of migrant children in schools. </a:t>
            </a:r>
          </a:p>
          <a:p>
            <a:r>
              <a:rPr lang="en-GB" sz="2400" dirty="0">
                <a:latin typeface="Arial" panose="020B0604020202020204" pitchFamily="34" charset="0"/>
                <a:cs typeface="Arial" panose="020B0604020202020204" pitchFamily="34" charset="0"/>
              </a:rPr>
              <a:t>undertaking a discourse analysis of newspapers, interviewing local authority advisors, Executive Head of MATS, Chair of Governors and school Head Teachers and is based in Leicestershire </a:t>
            </a:r>
          </a:p>
          <a:p>
            <a:endParaRPr lang="en-GB" dirty="0"/>
          </a:p>
          <a:p>
            <a:endParaRPr lang="en-GB" dirty="0"/>
          </a:p>
        </p:txBody>
      </p:sp>
    </p:spTree>
    <p:extLst>
      <p:ext uri="{BB962C8B-B14F-4D97-AF65-F5344CB8AC3E}">
        <p14:creationId xmlns:p14="http://schemas.microsoft.com/office/powerpoint/2010/main" val="381937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E97B-8FFB-464C-B047-338CC389E5DB}"/>
              </a:ext>
            </a:extLst>
          </p:cNvPr>
          <p:cNvSpPr>
            <a:spLocks noGrp="1"/>
          </p:cNvSpPr>
          <p:nvPr>
            <p:ph type="title"/>
          </p:nvPr>
        </p:nvSpPr>
        <p:spPr/>
        <p:txBody>
          <a:bodyPr/>
          <a:lstStyle/>
          <a:p>
            <a:r>
              <a:rPr lang="en-GB" dirty="0"/>
              <a:t>How complex?</a:t>
            </a:r>
          </a:p>
        </p:txBody>
      </p:sp>
      <p:sp>
        <p:nvSpPr>
          <p:cNvPr id="3" name="Content Placeholder 2">
            <a:extLst>
              <a:ext uri="{FF2B5EF4-FFF2-40B4-BE49-F238E27FC236}">
                <a16:creationId xmlns:a16="http://schemas.microsoft.com/office/drawing/2014/main" id="{1F4F9511-0225-A04E-9628-1800999B5552}"/>
              </a:ext>
            </a:extLst>
          </p:cNvPr>
          <p:cNvSpPr>
            <a:spLocks noGrp="1"/>
          </p:cNvSpPr>
          <p:nvPr>
            <p:ph sz="quarter" idx="13"/>
          </p:nvPr>
        </p:nvSpPr>
        <p:spPr>
          <a:xfrm>
            <a:off x="685800" y="1837766"/>
            <a:ext cx="10394707" cy="3536820"/>
          </a:xfrm>
        </p:spPr>
        <p:txBody>
          <a:bodyPr>
            <a:normAutofit fontScale="85000" lnSpcReduction="10000"/>
          </a:bodyPr>
          <a:lstStyle/>
          <a:p>
            <a:endParaRPr lang="en-GB" sz="2400" dirty="0"/>
          </a:p>
          <a:p>
            <a:pPr algn="just"/>
            <a:r>
              <a:rPr lang="en-GB" sz="2400" dirty="0">
                <a:latin typeface="Arial" panose="020B0604020202020204" pitchFamily="34" charset="0"/>
                <a:cs typeface="Arial" panose="020B0604020202020204" pitchFamily="34" charset="0"/>
              </a:rPr>
              <a:t>Immigrant students’ sense of belonging at school (irrespective…)</a:t>
            </a:r>
          </a:p>
          <a:p>
            <a:pPr algn="just"/>
            <a:r>
              <a:rPr lang="en-GB" sz="2400" dirty="0">
                <a:latin typeface="Arial" panose="020B0604020202020204" pitchFamily="34" charset="0"/>
                <a:cs typeface="Arial" panose="020B0604020202020204" pitchFamily="34" charset="0"/>
              </a:rPr>
              <a:t>Studies on Turkey, Finland and Denmark</a:t>
            </a:r>
          </a:p>
          <a:p>
            <a:pPr algn="just"/>
            <a:r>
              <a:rPr lang="en-GB" sz="2400" dirty="0">
                <a:latin typeface="Arial" panose="020B0604020202020204" pitchFamily="34" charset="0"/>
                <a:cs typeface="Arial" panose="020B0604020202020204" pitchFamily="34" charset="0"/>
              </a:rPr>
              <a:t>psychological wellbeing of immigrant students is affected not only by differences between their country of origin and country of destination, but also by how well the schools and local communities in their country of destination help them to overcome the myriad obstacles they face in succeeding at school and building a new life.</a:t>
            </a:r>
          </a:p>
          <a:p>
            <a:endParaRPr lang="en-GB" dirty="0"/>
          </a:p>
          <a:p>
            <a:endParaRPr lang="en-GB" dirty="0"/>
          </a:p>
        </p:txBody>
      </p:sp>
    </p:spTree>
    <p:extLst>
      <p:ext uri="{BB962C8B-B14F-4D97-AF65-F5344CB8AC3E}">
        <p14:creationId xmlns:p14="http://schemas.microsoft.com/office/powerpoint/2010/main" val="229357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FB73-EE00-4743-9B8C-56C60CF6B85E}"/>
              </a:ext>
            </a:extLst>
          </p:cNvPr>
          <p:cNvSpPr>
            <a:spLocks noGrp="1"/>
          </p:cNvSpPr>
          <p:nvPr>
            <p:ph type="title"/>
          </p:nvPr>
        </p:nvSpPr>
        <p:spPr/>
        <p:txBody>
          <a:bodyPr/>
          <a:lstStyle/>
          <a:p>
            <a:r>
              <a:rPr lang="en-GB" dirty="0"/>
              <a:t>What will change?</a:t>
            </a:r>
          </a:p>
        </p:txBody>
      </p:sp>
      <p:sp>
        <p:nvSpPr>
          <p:cNvPr id="3" name="Content Placeholder 2">
            <a:extLst>
              <a:ext uri="{FF2B5EF4-FFF2-40B4-BE49-F238E27FC236}">
                <a16:creationId xmlns:a16="http://schemas.microsoft.com/office/drawing/2014/main" id="{975B3B1A-317E-C14A-8BF4-AD4B89821B25}"/>
              </a:ext>
            </a:extLst>
          </p:cNvPr>
          <p:cNvSpPr>
            <a:spLocks noGrp="1"/>
          </p:cNvSpPr>
          <p:nvPr>
            <p:ph sz="quarter" idx="13"/>
          </p:nvPr>
        </p:nvSpPr>
        <p:spPr/>
        <p:txBody>
          <a:bodyPr/>
          <a:lstStyle/>
          <a:p>
            <a:r>
              <a:rPr lang="en-GB" dirty="0"/>
              <a:t>Teaching multicultural classes</a:t>
            </a:r>
          </a:p>
          <a:p>
            <a:r>
              <a:rPr lang="en-GB" dirty="0"/>
              <a:t>Academic content creation</a:t>
            </a:r>
          </a:p>
          <a:p>
            <a:r>
              <a:rPr lang="en-GB" dirty="0"/>
              <a:t>Network </a:t>
            </a:r>
            <a:r>
              <a:rPr lang="en-GB"/>
              <a:t>of mentoring</a:t>
            </a:r>
          </a:p>
          <a:p>
            <a:endParaRPr lang="en-GB" dirty="0"/>
          </a:p>
        </p:txBody>
      </p:sp>
    </p:spTree>
    <p:extLst>
      <p:ext uri="{BB962C8B-B14F-4D97-AF65-F5344CB8AC3E}">
        <p14:creationId xmlns:p14="http://schemas.microsoft.com/office/powerpoint/2010/main" val="74027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B156-1708-7D43-A89B-07B484DAFD0C}"/>
              </a:ext>
            </a:extLst>
          </p:cNvPr>
          <p:cNvSpPr>
            <a:spLocks noGrp="1"/>
          </p:cNvSpPr>
          <p:nvPr>
            <p:ph type="title"/>
          </p:nvPr>
        </p:nvSpPr>
        <p:spPr/>
        <p:txBody>
          <a:bodyPr/>
          <a:lstStyle/>
          <a:p>
            <a:r>
              <a:rPr lang="en-GB" dirty="0"/>
              <a:t>How will </a:t>
            </a:r>
            <a:r>
              <a:rPr lang="en-GB"/>
              <a:t>change happen?</a:t>
            </a:r>
          </a:p>
        </p:txBody>
      </p:sp>
      <p:sp>
        <p:nvSpPr>
          <p:cNvPr id="3" name="Content Placeholder 2">
            <a:extLst>
              <a:ext uri="{FF2B5EF4-FFF2-40B4-BE49-F238E27FC236}">
                <a16:creationId xmlns:a16="http://schemas.microsoft.com/office/drawing/2014/main" id="{CAF20A47-00B9-A447-98BA-2BF110319142}"/>
              </a:ext>
            </a:extLst>
          </p:cNvPr>
          <p:cNvSpPr>
            <a:spLocks noGrp="1"/>
          </p:cNvSpPr>
          <p:nvPr>
            <p:ph sz="quarter" idx="13"/>
          </p:nvPr>
        </p:nvSpPr>
        <p:spPr/>
        <p:txBody>
          <a:bodyPr/>
          <a:lstStyle/>
          <a:p>
            <a:endParaRPr lang="en-GB"/>
          </a:p>
        </p:txBody>
      </p:sp>
    </p:spTree>
    <p:extLst>
      <p:ext uri="{BB962C8B-B14F-4D97-AF65-F5344CB8AC3E}">
        <p14:creationId xmlns:p14="http://schemas.microsoft.com/office/powerpoint/2010/main" val="1991611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{DDFD9824-989F-0048-AEC3-0FF9145B928E}tf10001077</Template>
  <TotalTime>28</TotalTime>
  <Words>339</Words>
  <Application>Microsoft Macintosh PowerPoint</Application>
  <PresentationFormat>Widescreen</PresentationFormat>
  <Paragraphs>21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Impact</vt:lpstr>
      <vt:lpstr>Main Event</vt:lpstr>
      <vt:lpstr>The ‘migrant children schooling crisis’: </vt:lpstr>
      <vt:lpstr>Problem</vt:lpstr>
      <vt:lpstr>Aims and Investigation</vt:lpstr>
      <vt:lpstr>How complex?</vt:lpstr>
      <vt:lpstr>What will change?</vt:lpstr>
      <vt:lpstr>How will change happen?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indrani lahiri</cp:lastModifiedBy>
  <cp:revision>4</cp:revision>
  <dcterms:created xsi:type="dcterms:W3CDTF">2018-10-01T13:42:34Z</dcterms:created>
  <dcterms:modified xsi:type="dcterms:W3CDTF">2018-10-01T15:35:13Z</dcterms:modified>
</cp:coreProperties>
</file>